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xls" ContentType="application/vnd.ms-exce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34" r:id="rId2"/>
    <p:sldId id="260" r:id="rId3"/>
    <p:sldId id="304" r:id="rId4"/>
    <p:sldId id="404" r:id="rId5"/>
    <p:sldId id="363" r:id="rId6"/>
    <p:sldId id="365" r:id="rId7"/>
    <p:sldId id="364" r:id="rId8"/>
    <p:sldId id="403" r:id="rId9"/>
    <p:sldId id="368" r:id="rId10"/>
    <p:sldId id="366" r:id="rId11"/>
    <p:sldId id="402" r:id="rId12"/>
    <p:sldId id="406" r:id="rId13"/>
    <p:sldId id="262" r:id="rId14"/>
    <p:sldId id="336" r:id="rId15"/>
    <p:sldId id="373" r:id="rId16"/>
    <p:sldId id="375" r:id="rId17"/>
    <p:sldId id="415" r:id="rId18"/>
    <p:sldId id="416" r:id="rId19"/>
    <p:sldId id="440" r:id="rId20"/>
    <p:sldId id="442" r:id="rId21"/>
    <p:sldId id="443" r:id="rId22"/>
    <p:sldId id="444" r:id="rId23"/>
    <p:sldId id="445" r:id="rId24"/>
    <p:sldId id="462" r:id="rId25"/>
    <p:sldId id="447" r:id="rId26"/>
    <p:sldId id="448" r:id="rId27"/>
    <p:sldId id="449" r:id="rId28"/>
    <p:sldId id="450" r:id="rId29"/>
    <p:sldId id="451" r:id="rId30"/>
    <p:sldId id="439" r:id="rId31"/>
    <p:sldId id="385" r:id="rId32"/>
    <p:sldId id="394" r:id="rId33"/>
    <p:sldId id="464" r:id="rId34"/>
    <p:sldId id="466" r:id="rId35"/>
    <p:sldId id="431" r:id="rId36"/>
    <p:sldId id="433" r:id="rId37"/>
    <p:sldId id="427" r:id="rId38"/>
    <p:sldId id="434" r:id="rId39"/>
    <p:sldId id="437" r:id="rId40"/>
    <p:sldId id="438" r:id="rId41"/>
  </p:sldIdLst>
  <p:sldSz cx="13004800" cy="9753600"/>
  <p:notesSz cx="6640513" cy="9904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5pPr>
    <a:lvl6pPr marL="2286000" algn="l" defTabSz="914400" rtl="0" eaLnBrk="1" latinLnBrk="0" hangingPunct="1"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6pPr>
    <a:lvl7pPr marL="2743200" algn="l" defTabSz="914400" rtl="0" eaLnBrk="1" latinLnBrk="0" hangingPunct="1"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7pPr>
    <a:lvl8pPr marL="3200400" algn="l" defTabSz="914400" rtl="0" eaLnBrk="1" latinLnBrk="0" hangingPunct="1"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8pPr>
    <a:lvl9pPr marL="3657600" algn="l" defTabSz="914400" rtl="0" eaLnBrk="1" latinLnBrk="0" hangingPunct="1">
      <a:defRPr sz="2800" b="1" kern="1200">
        <a:solidFill>
          <a:srgbClr val="000000"/>
        </a:solidFill>
        <a:latin typeface="GillSans"/>
        <a:ea typeface="ヒラギノ角ゴ Pro W3"/>
        <a:cs typeface="Arial" charset="0"/>
        <a:sym typeface="Gill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EF0"/>
    <a:srgbClr val="FF0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207" autoAdjust="0"/>
    <p:restoredTop sz="99833" autoAdjust="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2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0" y="-96"/>
      </p:cViewPr>
      <p:guideLst>
        <p:guide orient="horz" pos="3120"/>
        <p:guide pos="209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Faggian-Li-Wright%20Paper%201\Figures+Tables\Figure%201-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Faggian-Li-Wright%20Paper%201\Figures+Tables\Figure%202-A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F:\Faggian-Li-Wright%20Paper%201\Figures+Tables\Figure%203-A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F:\Faggian-Li-Wright%20Paper%201\Figures+Tables\Figure%204-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en-GB"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GB"/>
              <a:t>Figure 1
Net-migration, Scotland, 1951-2007</a:t>
            </a:r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9.4455852156059047E-2"/>
          <c:y val="0.12578616352201274"/>
          <c:w val="0.86447638603695676"/>
          <c:h val="0.7987421383647848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Net migrants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Sheet1!$A$2:$A$58</c:f>
              <c:numCache>
                <c:formatCode>General</c:formatCode>
                <c:ptCount val="57"/>
                <c:pt idx="0">
                  <c:v>1951</c:v>
                </c:pt>
                <c:pt idx="1">
                  <c:v>1952</c:v>
                </c:pt>
                <c:pt idx="2">
                  <c:v>1953</c:v>
                </c:pt>
                <c:pt idx="3">
                  <c:v>1954</c:v>
                </c:pt>
                <c:pt idx="4">
                  <c:v>1955</c:v>
                </c:pt>
                <c:pt idx="5">
                  <c:v>1956</c:v>
                </c:pt>
                <c:pt idx="6">
                  <c:v>1957</c:v>
                </c:pt>
                <c:pt idx="7">
                  <c:v>1958</c:v>
                </c:pt>
                <c:pt idx="8">
                  <c:v>1959</c:v>
                </c:pt>
                <c:pt idx="9">
                  <c:v>1960</c:v>
                </c:pt>
                <c:pt idx="10">
                  <c:v>1961</c:v>
                </c:pt>
                <c:pt idx="11">
                  <c:v>1962</c:v>
                </c:pt>
                <c:pt idx="12">
                  <c:v>1963</c:v>
                </c:pt>
                <c:pt idx="13">
                  <c:v>1964</c:v>
                </c:pt>
                <c:pt idx="14">
                  <c:v>1965</c:v>
                </c:pt>
                <c:pt idx="15">
                  <c:v>1966</c:v>
                </c:pt>
                <c:pt idx="16">
                  <c:v>1967</c:v>
                </c:pt>
                <c:pt idx="17">
                  <c:v>1968</c:v>
                </c:pt>
                <c:pt idx="18">
                  <c:v>1969</c:v>
                </c:pt>
                <c:pt idx="19">
                  <c:v>1970</c:v>
                </c:pt>
                <c:pt idx="20">
                  <c:v>1971</c:v>
                </c:pt>
                <c:pt idx="21">
                  <c:v>1972</c:v>
                </c:pt>
                <c:pt idx="22">
                  <c:v>1973</c:v>
                </c:pt>
                <c:pt idx="23">
                  <c:v>1974</c:v>
                </c:pt>
                <c:pt idx="24">
                  <c:v>1975</c:v>
                </c:pt>
                <c:pt idx="25">
                  <c:v>1976</c:v>
                </c:pt>
                <c:pt idx="26">
                  <c:v>1977</c:v>
                </c:pt>
                <c:pt idx="27">
                  <c:v>1978</c:v>
                </c:pt>
                <c:pt idx="28">
                  <c:v>1979</c:v>
                </c:pt>
                <c:pt idx="29">
                  <c:v>1980</c:v>
                </c:pt>
                <c:pt idx="30">
                  <c:v>1981</c:v>
                </c:pt>
                <c:pt idx="31">
                  <c:v>1982</c:v>
                </c:pt>
                <c:pt idx="32">
                  <c:v>1983</c:v>
                </c:pt>
                <c:pt idx="33">
                  <c:v>1984</c:v>
                </c:pt>
                <c:pt idx="34">
                  <c:v>1985</c:v>
                </c:pt>
                <c:pt idx="35">
                  <c:v>1986</c:v>
                </c:pt>
                <c:pt idx="36">
                  <c:v>1987</c:v>
                </c:pt>
                <c:pt idx="37">
                  <c:v>1988</c:v>
                </c:pt>
                <c:pt idx="38">
                  <c:v>1989</c:v>
                </c:pt>
                <c:pt idx="39">
                  <c:v>1990</c:v>
                </c:pt>
                <c:pt idx="40">
                  <c:v>1991</c:v>
                </c:pt>
                <c:pt idx="41">
                  <c:v>1992</c:v>
                </c:pt>
                <c:pt idx="42">
                  <c:v>1993</c:v>
                </c:pt>
                <c:pt idx="43">
                  <c:v>1994</c:v>
                </c:pt>
                <c:pt idx="44">
                  <c:v>1995</c:v>
                </c:pt>
                <c:pt idx="45">
                  <c:v>1996</c:v>
                </c:pt>
                <c:pt idx="46">
                  <c:v>1997</c:v>
                </c:pt>
                <c:pt idx="47">
                  <c:v>1998</c:v>
                </c:pt>
                <c:pt idx="48">
                  <c:v>1999</c:v>
                </c:pt>
                <c:pt idx="49">
                  <c:v>2000</c:v>
                </c:pt>
                <c:pt idx="50">
                  <c:v>2001</c:v>
                </c:pt>
                <c:pt idx="51">
                  <c:v>2002</c:v>
                </c:pt>
                <c:pt idx="52">
                  <c:v>2003</c:v>
                </c:pt>
                <c:pt idx="53">
                  <c:v>2004</c:v>
                </c:pt>
                <c:pt idx="54">
                  <c:v>2005</c:v>
                </c:pt>
                <c:pt idx="55">
                  <c:v>2006</c:v>
                </c:pt>
                <c:pt idx="56">
                  <c:v>2007</c:v>
                </c:pt>
              </c:numCache>
            </c:numRef>
          </c:xVal>
          <c:yVal>
            <c:numRef>
              <c:f>Sheet1!$B$2:$B$58</c:f>
              <c:numCache>
                <c:formatCode>_-* #,##0_-;\-* #,##0_-;_-* "-"_-;_-@_-</c:formatCode>
                <c:ptCount val="57"/>
                <c:pt idx="0" formatCode="#,##0">
                  <c:v>-37000</c:v>
                </c:pt>
                <c:pt idx="1">
                  <c:v>-36916</c:v>
                </c:pt>
                <c:pt idx="2">
                  <c:v>-30523</c:v>
                </c:pt>
                <c:pt idx="3">
                  <c:v>-33073</c:v>
                </c:pt>
                <c:pt idx="4">
                  <c:v>-27112</c:v>
                </c:pt>
                <c:pt idx="5">
                  <c:v>-23188</c:v>
                </c:pt>
                <c:pt idx="6">
                  <c:v>-24922</c:v>
                </c:pt>
                <c:pt idx="7">
                  <c:v>-32083</c:v>
                </c:pt>
                <c:pt idx="8">
                  <c:v>-20949</c:v>
                </c:pt>
                <c:pt idx="9">
                  <c:v>-14723</c:v>
                </c:pt>
                <c:pt idx="10">
                  <c:v>-24492</c:v>
                </c:pt>
                <c:pt idx="11">
                  <c:v>-31063</c:v>
                </c:pt>
                <c:pt idx="12">
                  <c:v>-27453</c:v>
                </c:pt>
                <c:pt idx="13">
                  <c:v>-29598</c:v>
                </c:pt>
                <c:pt idx="14">
                  <c:v>-39916</c:v>
                </c:pt>
                <c:pt idx="15">
                  <c:v>-36392</c:v>
                </c:pt>
                <c:pt idx="16">
                  <c:v>-42147</c:v>
                </c:pt>
                <c:pt idx="17">
                  <c:v>-38998</c:v>
                </c:pt>
                <c:pt idx="18">
                  <c:v>-29575</c:v>
                </c:pt>
                <c:pt idx="19">
                  <c:v>-18169</c:v>
                </c:pt>
                <c:pt idx="20">
                  <c:v>-18495</c:v>
                </c:pt>
                <c:pt idx="21">
                  <c:v>-3214</c:v>
                </c:pt>
                <c:pt idx="22">
                  <c:v>-18533</c:v>
                </c:pt>
                <c:pt idx="23">
                  <c:v>-6547</c:v>
                </c:pt>
                <c:pt idx="24">
                  <c:v>1547</c:v>
                </c:pt>
                <c:pt idx="25">
                  <c:v>-13218</c:v>
                </c:pt>
                <c:pt idx="26">
                  <c:v>1358</c:v>
                </c:pt>
                <c:pt idx="27">
                  <c:v>-7248</c:v>
                </c:pt>
                <c:pt idx="28">
                  <c:v>-13072</c:v>
                </c:pt>
                <c:pt idx="29">
                  <c:v>-11319</c:v>
                </c:pt>
                <c:pt idx="30">
                  <c:v>-15293</c:v>
                </c:pt>
                <c:pt idx="31">
                  <c:v>-18926</c:v>
                </c:pt>
                <c:pt idx="32" formatCode="#,##0">
                  <c:v>-17117.000000000618</c:v>
                </c:pt>
                <c:pt idx="33" formatCode="#,##0">
                  <c:v>-18267.999999999218</c:v>
                </c:pt>
                <c:pt idx="34" formatCode="#,##0">
                  <c:v>-10657</c:v>
                </c:pt>
                <c:pt idx="35" formatCode="#,##0">
                  <c:v>-14676.999999999531</c:v>
                </c:pt>
                <c:pt idx="36" formatCode="#,##0">
                  <c:v>-17733.999999999192</c:v>
                </c:pt>
                <c:pt idx="37" formatCode="#,##0">
                  <c:v>-17456.000000001732</c:v>
                </c:pt>
                <c:pt idx="38" formatCode="#,##0">
                  <c:v>-26451.999999999542</c:v>
                </c:pt>
                <c:pt idx="39" formatCode="#,##0">
                  <c:v>-2391.9999999995962</c:v>
                </c:pt>
                <c:pt idx="40" formatCode="#,##0">
                  <c:v>4438.0000000003092</c:v>
                </c:pt>
                <c:pt idx="41" formatCode="#,##0">
                  <c:v>-3774.0000000006207</c:v>
                </c:pt>
                <c:pt idx="42" formatCode="#,##0">
                  <c:v>-3592.9999999992724</c:v>
                </c:pt>
                <c:pt idx="43" formatCode="#,##0">
                  <c:v>4443.9999999988895</c:v>
                </c:pt>
                <c:pt idx="44" formatCode="#,##0">
                  <c:v>9226.0000000006094</c:v>
                </c:pt>
                <c:pt idx="45" formatCode="#,##0">
                  <c:v>537.99999999971692</c:v>
                </c:pt>
                <c:pt idx="46" formatCode="#,##0">
                  <c:v>-9156.9999999998527</c:v>
                </c:pt>
                <c:pt idx="47" formatCode="#,##0">
                  <c:v>-8919.9999999995835</c:v>
                </c:pt>
                <c:pt idx="48" formatCode="#,##0">
                  <c:v>-5755.0000000005821</c:v>
                </c:pt>
                <c:pt idx="49" formatCode="#,##0">
                  <c:v>-1402.9999999995962</c:v>
                </c:pt>
                <c:pt idx="50" formatCode="#,##0">
                  <c:v>-3355.0000000004202</c:v>
                </c:pt>
                <c:pt idx="51" formatCode="#,##0">
                  <c:v>-3745</c:v>
                </c:pt>
                <c:pt idx="52" formatCode="#,##0">
                  <c:v>8879</c:v>
                </c:pt>
                <c:pt idx="53" formatCode="#,##0">
                  <c:v>26004</c:v>
                </c:pt>
                <c:pt idx="54" formatCode="#,##0">
                  <c:v>19296</c:v>
                </c:pt>
                <c:pt idx="55" formatCode="#,##0">
                  <c:v>21167</c:v>
                </c:pt>
                <c:pt idx="56" formatCode="#,##0">
                  <c:v>26811</c:v>
                </c:pt>
              </c:numCache>
            </c:numRef>
          </c:yVal>
        </c:ser>
        <c:axId val="81396096"/>
        <c:axId val="81398016"/>
      </c:scatterChart>
      <c:valAx>
        <c:axId val="81396096"/>
        <c:scaling>
          <c:orientation val="minMax"/>
          <c:max val="2007"/>
          <c:min val="1950"/>
        </c:scaling>
        <c:axPos val="b"/>
        <c:title>
          <c:tx>
            <c:rich>
              <a:bodyPr/>
              <a:lstStyle/>
              <a:p>
                <a:pPr>
                  <a:defRPr lang="en-GB"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/>
                  <a:t>Year</a:t>
                </a:r>
              </a:p>
            </c:rich>
          </c:tx>
          <c:layout>
            <c:manualLayout>
              <c:xMode val="edge"/>
              <c:yMode val="edge"/>
              <c:x val="0.5092402464065765"/>
              <c:y val="0.775157232704404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1398016"/>
        <c:crosses val="autoZero"/>
        <c:crossBetween val="midCat"/>
        <c:majorUnit val="5"/>
      </c:valAx>
      <c:valAx>
        <c:axId val="81398016"/>
        <c:scaling>
          <c:orientation val="minMax"/>
          <c:max val="50000"/>
        </c:scaling>
        <c:axPos val="l"/>
        <c:title>
          <c:tx>
            <c:rich>
              <a:bodyPr/>
              <a:lstStyle/>
              <a:p>
                <a:pPr>
                  <a:defRPr lang="en-GB"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/>
                  <a:t>Number of people</a:t>
                </a:r>
              </a:p>
            </c:rich>
          </c:tx>
          <c:layout>
            <c:manualLayout>
              <c:xMode val="edge"/>
              <c:yMode val="edge"/>
              <c:x val="1.5400410677618225E-2"/>
              <c:y val="0.44654088050314583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lang="en-GB"/>
            </a:pPr>
            <a:endParaRPr lang="en-US"/>
          </a:p>
        </c:txPr>
        <c:crossAx val="8139609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9525"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/>
              <a:t>Figure 2
Number of Higher Education Students, 
Scotland, 1994/95-2007/08</a:t>
            </a:r>
          </a:p>
        </c:rich>
      </c:tx>
      <c:layout>
        <c:manualLayout>
          <c:xMode val="edge"/>
          <c:yMode val="edge"/>
          <c:x val="0.39022369511185157"/>
          <c:y val="2.038048815326654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2730047763901512E-2"/>
          <c:y val="0.18743254593175854"/>
          <c:w val="0.79420889348500912"/>
          <c:h val="0.67572156196944333"/>
        </c:manualLayout>
      </c:layout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Higher Education Institutions only</c:v>
                </c:pt>
              </c:strCache>
            </c:strRef>
          </c:tx>
          <c:spPr>
            <a:ln w="50800">
              <a:solidFill>
                <a:schemeClr val="accent2"/>
              </a:solidFill>
              <a:prstDash val="sysDash"/>
            </a:ln>
          </c:spPr>
          <c:marker>
            <c:symbol val="none"/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</c:numCache>
            </c:numRef>
          </c:xVal>
          <c:yVal>
            <c:numRef>
              <c:f>Sheet1!$C$2:$C$15</c:f>
              <c:numCache>
                <c:formatCode>#,##0</c:formatCode>
                <c:ptCount val="14"/>
                <c:pt idx="0">
                  <c:v>148908</c:v>
                </c:pt>
                <c:pt idx="1">
                  <c:v>154423</c:v>
                </c:pt>
                <c:pt idx="2">
                  <c:v>163116</c:v>
                </c:pt>
                <c:pt idx="3">
                  <c:v>167829</c:v>
                </c:pt>
                <c:pt idx="4">
                  <c:v>172923</c:v>
                </c:pt>
                <c:pt idx="5">
                  <c:v>173530</c:v>
                </c:pt>
                <c:pt idx="6">
                  <c:v>180305</c:v>
                </c:pt>
                <c:pt idx="7">
                  <c:v>196980</c:v>
                </c:pt>
                <c:pt idx="8">
                  <c:v>197365</c:v>
                </c:pt>
                <c:pt idx="9">
                  <c:v>205160</c:v>
                </c:pt>
                <c:pt idx="10">
                  <c:v>210595</c:v>
                </c:pt>
                <c:pt idx="11">
                  <c:v>215820</c:v>
                </c:pt>
                <c:pt idx="12">
                  <c:v>223535</c:v>
                </c:pt>
                <c:pt idx="13">
                  <c:v>210185</c:v>
                </c:pt>
              </c:numCache>
            </c:numRef>
          </c:y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All  institutions</c:v>
                </c:pt>
              </c:strCache>
            </c:strRef>
          </c:tx>
          <c:spPr>
            <a:ln w="508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</c:numCache>
            </c:numRef>
          </c:xVal>
          <c:yVal>
            <c:numRef>
              <c:f>Sheet1!$B$2:$B$15</c:f>
              <c:numCache>
                <c:formatCode>#,##0;[Red]\-#,##0</c:formatCode>
                <c:ptCount val="14"/>
                <c:pt idx="0" formatCode="#,##0">
                  <c:v>208471</c:v>
                </c:pt>
                <c:pt idx="1">
                  <c:v>214260</c:v>
                </c:pt>
                <c:pt idx="2">
                  <c:v>238095</c:v>
                </c:pt>
                <c:pt idx="3">
                  <c:v>247655</c:v>
                </c:pt>
                <c:pt idx="4">
                  <c:v>255965</c:v>
                </c:pt>
                <c:pt idx="5">
                  <c:v>259390</c:v>
                </c:pt>
                <c:pt idx="6">
                  <c:v>262915</c:v>
                </c:pt>
                <c:pt idx="7">
                  <c:v>272625</c:v>
                </c:pt>
                <c:pt idx="8">
                  <c:v>267030</c:v>
                </c:pt>
                <c:pt idx="9">
                  <c:v>271865</c:v>
                </c:pt>
                <c:pt idx="10">
                  <c:v>276705</c:v>
                </c:pt>
                <c:pt idx="11">
                  <c:v>285180</c:v>
                </c:pt>
                <c:pt idx="12">
                  <c:v>293970</c:v>
                </c:pt>
              </c:numCache>
            </c:numRef>
          </c:yVal>
        </c:ser>
        <c:axId val="81452032"/>
        <c:axId val="81859712"/>
      </c:scatterChart>
      <c:valAx>
        <c:axId val="81452032"/>
        <c:scaling>
          <c:orientation val="minMax"/>
          <c:max val="2007"/>
          <c:min val="1994"/>
        </c:scaling>
        <c:axPos val="b"/>
        <c:title>
          <c:tx>
            <c:rich>
              <a:bodyPr/>
              <a:lstStyle/>
              <a:p>
                <a:pPr>
                  <a:defRPr lang="en-US"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47058823529412036"/>
              <c:y val="0.9442933918974378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59712"/>
        <c:crosses val="autoZero"/>
        <c:crossBetween val="midCat"/>
        <c:majorUnit val="1"/>
      </c:valAx>
      <c:valAx>
        <c:axId val="81859712"/>
        <c:scaling>
          <c:orientation val="minMax"/>
          <c:max val="300000"/>
          <c:min val="100000"/>
        </c:scaling>
        <c:axPos val="l"/>
        <c:title>
          <c:tx>
            <c:rich>
              <a:bodyPr/>
              <a:lstStyle/>
              <a:p>
                <a:pPr>
                  <a:defRPr lang="en-US"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students</a:t>
                </a:r>
              </a:p>
            </c:rich>
          </c:tx>
          <c:layout>
            <c:manualLayout>
              <c:xMode val="edge"/>
              <c:yMode val="edge"/>
              <c:x val="1.2427506213753199E-2"/>
              <c:y val="0.45652168478940397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5203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2295760082730138"/>
          <c:y val="0.69269949066214564"/>
          <c:w val="0.43846949327818213"/>
          <c:h val="6.4516129032258132E-2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lang="en-US"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/>
              <a:t>Figure 3
Higher Education Age Participation Index
Scotland, 1983/84 to 2006/7</a:t>
            </a:r>
          </a:p>
        </c:rich>
      </c:tx>
      <c:layout>
        <c:manualLayout>
          <c:xMode val="edge"/>
          <c:yMode val="edge"/>
          <c:x val="0.352112676056338"/>
          <c:y val="2.038043478260866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2047569803516438E-2"/>
          <c:y val="0.11186440677966102"/>
          <c:w val="0.86659772492244058"/>
          <c:h val="0.764406779661017"/>
        </c:manualLayout>
      </c:layout>
      <c:scatterChart>
        <c:scatterStyle val="smoothMarker"/>
        <c:ser>
          <c:idx val="0"/>
          <c:order val="0"/>
          <c:tx>
            <c:strRef>
              <c:f>Sheet1!$C$1</c:f>
              <c:strCache>
                <c:ptCount val="1"/>
                <c:pt idx="0">
                  <c:v>Both</c:v>
                </c:pt>
              </c:strCache>
            </c:strRef>
          </c:tx>
          <c:spPr>
            <a:ln w="508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Sheet1!$B$2:$B$25</c:f>
              <c:numCache>
                <c:formatCode>General</c:formatCode>
                <c:ptCount val="24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</c:numCache>
            </c:numRef>
          </c:xVal>
          <c:yVal>
            <c:numRef>
              <c:f>Sheet1!$C$2:$C$25</c:f>
              <c:numCache>
                <c:formatCode>0.0</c:formatCode>
                <c:ptCount val="24"/>
                <c:pt idx="0">
                  <c:v>18.899999999999999</c:v>
                </c:pt>
                <c:pt idx="1">
                  <c:v>19.3</c:v>
                </c:pt>
                <c:pt idx="2">
                  <c:v>19.600000000000001</c:v>
                </c:pt>
                <c:pt idx="3">
                  <c:v>20</c:v>
                </c:pt>
                <c:pt idx="4">
                  <c:v>21</c:v>
                </c:pt>
                <c:pt idx="5">
                  <c:v>21.4</c:v>
                </c:pt>
                <c:pt idx="6">
                  <c:v>25.5</c:v>
                </c:pt>
                <c:pt idx="7">
                  <c:v>27.9</c:v>
                </c:pt>
                <c:pt idx="8">
                  <c:v>31.6</c:v>
                </c:pt>
                <c:pt idx="9">
                  <c:v>35.9</c:v>
                </c:pt>
                <c:pt idx="10">
                  <c:v>40.800000000000004</c:v>
                </c:pt>
                <c:pt idx="11">
                  <c:v>42.3</c:v>
                </c:pt>
                <c:pt idx="12">
                  <c:v>41.7</c:v>
                </c:pt>
                <c:pt idx="13">
                  <c:v>44</c:v>
                </c:pt>
                <c:pt idx="14">
                  <c:v>46.6</c:v>
                </c:pt>
                <c:pt idx="15">
                  <c:v>47.9</c:v>
                </c:pt>
                <c:pt idx="16">
                  <c:v>48.9</c:v>
                </c:pt>
                <c:pt idx="17">
                  <c:v>51.5</c:v>
                </c:pt>
                <c:pt idx="18">
                  <c:v>51.5</c:v>
                </c:pt>
                <c:pt idx="19">
                  <c:v>48.9</c:v>
                </c:pt>
                <c:pt idx="20">
                  <c:v>48.9</c:v>
                </c:pt>
                <c:pt idx="21">
                  <c:v>46.4</c:v>
                </c:pt>
                <c:pt idx="22">
                  <c:v>47.1</c:v>
                </c:pt>
                <c:pt idx="23">
                  <c:v>46.9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spPr>
            <a:ln w="508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Sheet1!$B$2:$B$25</c:f>
              <c:numCache>
                <c:formatCode>General</c:formatCode>
                <c:ptCount val="24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</c:numCache>
            </c:numRef>
          </c:xVal>
          <c:yVal>
            <c:numRef>
              <c:f>Sheet1!$D$2:$D$25</c:f>
              <c:numCache>
                <c:formatCode>0.0</c:formatCode>
                <c:ptCount val="24"/>
                <c:pt idx="0">
                  <c:v>19.5</c:v>
                </c:pt>
                <c:pt idx="1">
                  <c:v>20</c:v>
                </c:pt>
                <c:pt idx="2">
                  <c:v>20</c:v>
                </c:pt>
                <c:pt idx="3">
                  <c:v>20.3</c:v>
                </c:pt>
                <c:pt idx="4">
                  <c:v>21.1</c:v>
                </c:pt>
                <c:pt idx="5">
                  <c:v>21.5</c:v>
                </c:pt>
                <c:pt idx="6">
                  <c:v>25.1</c:v>
                </c:pt>
                <c:pt idx="7">
                  <c:v>27.1</c:v>
                </c:pt>
                <c:pt idx="8">
                  <c:v>31.2</c:v>
                </c:pt>
                <c:pt idx="9">
                  <c:v>35.4</c:v>
                </c:pt>
                <c:pt idx="10">
                  <c:v>40.200000000000003</c:v>
                </c:pt>
                <c:pt idx="11">
                  <c:v>41</c:v>
                </c:pt>
                <c:pt idx="12">
                  <c:v>38.700000000000003</c:v>
                </c:pt>
                <c:pt idx="13">
                  <c:v>38.9</c:v>
                </c:pt>
                <c:pt idx="14">
                  <c:v>42.7</c:v>
                </c:pt>
                <c:pt idx="15">
                  <c:v>43</c:v>
                </c:pt>
                <c:pt idx="16">
                  <c:v>43.9</c:v>
                </c:pt>
                <c:pt idx="17">
                  <c:v>46.1</c:v>
                </c:pt>
                <c:pt idx="18">
                  <c:v>45.8</c:v>
                </c:pt>
                <c:pt idx="19">
                  <c:v>42.8</c:v>
                </c:pt>
                <c:pt idx="20">
                  <c:v>43.8</c:v>
                </c:pt>
                <c:pt idx="21">
                  <c:v>41.3</c:v>
                </c:pt>
                <c:pt idx="22">
                  <c:v>41</c:v>
                </c:pt>
                <c:pt idx="23">
                  <c:v>41.2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Female</c:v>
                </c:pt>
              </c:strCache>
            </c:strRef>
          </c:tx>
          <c:spPr>
            <a:ln w="50800">
              <a:solidFill>
                <a:schemeClr val="accent2"/>
              </a:solidFill>
              <a:prstDash val="solid"/>
            </a:ln>
          </c:spPr>
          <c:marker>
            <c:symbol val="none"/>
          </c:marker>
          <c:xVal>
            <c:numRef>
              <c:f>Sheet1!$B$2:$B$25</c:f>
              <c:numCache>
                <c:formatCode>General</c:formatCode>
                <c:ptCount val="24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</c:numCache>
            </c:numRef>
          </c:xVal>
          <c:yVal>
            <c:numRef>
              <c:f>Sheet1!$E$2:$E$25</c:f>
              <c:numCache>
                <c:formatCode>0.0</c:formatCode>
                <c:ptCount val="24"/>
                <c:pt idx="0">
                  <c:v>18.2</c:v>
                </c:pt>
                <c:pt idx="1">
                  <c:v>18.5</c:v>
                </c:pt>
                <c:pt idx="2">
                  <c:v>19.2</c:v>
                </c:pt>
                <c:pt idx="3">
                  <c:v>19.600000000000001</c:v>
                </c:pt>
                <c:pt idx="4">
                  <c:v>20.8</c:v>
                </c:pt>
                <c:pt idx="5">
                  <c:v>21.2</c:v>
                </c:pt>
                <c:pt idx="6">
                  <c:v>26</c:v>
                </c:pt>
                <c:pt idx="7">
                  <c:v>28.7</c:v>
                </c:pt>
                <c:pt idx="8">
                  <c:v>32.1</c:v>
                </c:pt>
                <c:pt idx="9">
                  <c:v>36.4</c:v>
                </c:pt>
                <c:pt idx="10">
                  <c:v>41.3</c:v>
                </c:pt>
                <c:pt idx="11">
                  <c:v>43.7</c:v>
                </c:pt>
                <c:pt idx="12">
                  <c:v>44.9</c:v>
                </c:pt>
                <c:pt idx="13">
                  <c:v>49.4</c:v>
                </c:pt>
                <c:pt idx="14">
                  <c:v>50.7</c:v>
                </c:pt>
                <c:pt idx="15">
                  <c:v>52.9</c:v>
                </c:pt>
                <c:pt idx="16">
                  <c:v>54</c:v>
                </c:pt>
                <c:pt idx="17">
                  <c:v>57</c:v>
                </c:pt>
                <c:pt idx="18">
                  <c:v>57.4</c:v>
                </c:pt>
                <c:pt idx="19">
                  <c:v>55.2</c:v>
                </c:pt>
                <c:pt idx="20">
                  <c:v>54.2</c:v>
                </c:pt>
                <c:pt idx="21">
                  <c:v>51.9</c:v>
                </c:pt>
                <c:pt idx="22">
                  <c:v>53.5</c:v>
                </c:pt>
                <c:pt idx="23">
                  <c:v>52.9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50 per cent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ysDash"/>
            </a:ln>
          </c:spPr>
          <c:marker>
            <c:symbol val="none"/>
          </c:marker>
          <c:xVal>
            <c:numRef>
              <c:f>Sheet1!$B$2:$B$25</c:f>
              <c:numCache>
                <c:formatCode>General</c:formatCode>
                <c:ptCount val="24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</c:numCache>
            </c:numRef>
          </c:xVal>
          <c:yVal>
            <c:numRef>
              <c:f>Sheet1!$F$2:$F$25</c:f>
              <c:numCache>
                <c:formatCode>0.0</c:formatCode>
                <c:ptCount val="24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</c:numCache>
            </c:numRef>
          </c:yVal>
          <c:smooth val="1"/>
        </c:ser>
        <c:axId val="81910784"/>
        <c:axId val="81929344"/>
      </c:scatterChart>
      <c:valAx>
        <c:axId val="81910784"/>
        <c:scaling>
          <c:orientation val="minMax"/>
          <c:max val="2007"/>
          <c:min val="1984"/>
        </c:scaling>
        <c:axPos val="b"/>
        <c:title>
          <c:tx>
            <c:rich>
              <a:bodyPr/>
              <a:lstStyle/>
              <a:p>
                <a:pPr>
                  <a:defRPr lang="en-US" sz="10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48135874067937234"/>
              <c:y val="0.9402173913043475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29344"/>
        <c:crosses val="autoZero"/>
        <c:crossBetween val="midCat"/>
        <c:majorUnit val="1"/>
      </c:valAx>
      <c:valAx>
        <c:axId val="81929344"/>
        <c:scaling>
          <c:orientation val="minMax"/>
          <c:min val="15"/>
        </c:scaling>
        <c:axPos val="l"/>
        <c:title>
          <c:tx>
            <c:rich>
              <a:bodyPr/>
              <a:lstStyle/>
              <a:p>
                <a:pPr>
                  <a:defRPr lang="en-US" sz="10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1599005799503005E-2"/>
              <c:y val="0.45788043478261137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1078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2533609100310241"/>
          <c:y val="0.61525423728814266"/>
          <c:w val="0.24819027921406411"/>
          <c:h val="0.14406779661016991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lang="en-US"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lang="en-GB"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GB"/>
              <a:t>Figure 4
 Higher Education Students per 1,000 Population
 Scotland and UK, 1994/95-2007/08</a:t>
            </a:r>
          </a:p>
        </c:rich>
      </c:tx>
      <c:layout>
        <c:manualLayout>
          <c:xMode val="edge"/>
          <c:yMode val="edge"/>
          <c:x val="0.32713498622589854"/>
          <c:y val="3.384094754653145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1280991735537189E-2"/>
          <c:y val="0.10890143239122613"/>
          <c:w val="0.77582644628099851"/>
          <c:h val="0.76649746192893398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Scotland</c:v>
                </c:pt>
              </c:strCache>
            </c:strRef>
          </c:tx>
          <c:spPr>
            <a:ln w="50800">
              <a:solidFill>
                <a:schemeClr val="accent2"/>
              </a:solidFill>
              <a:prstDash val="solid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</c:numCache>
            </c:numRef>
          </c:xVal>
          <c:yVal>
            <c:numRef>
              <c:f>Sheet1!$B$2:$B$14</c:f>
              <c:numCache>
                <c:formatCode>0.0</c:formatCode>
                <c:ptCount val="13"/>
                <c:pt idx="0">
                  <c:v>29.17647981</c:v>
                </c:pt>
                <c:pt idx="1">
                  <c:v>30.325399629999989</c:v>
                </c:pt>
                <c:pt idx="2">
                  <c:v>32.088603859999999</c:v>
                </c:pt>
                <c:pt idx="3">
                  <c:v>33.056075320000012</c:v>
                </c:pt>
                <c:pt idx="4">
                  <c:v>34.09365142</c:v>
                </c:pt>
                <c:pt idx="5">
                  <c:v>34.274822730000011</c:v>
                </c:pt>
                <c:pt idx="6">
                  <c:v>35.603846609999998</c:v>
                </c:pt>
                <c:pt idx="7">
                  <c:v>38.968900850000011</c:v>
                </c:pt>
                <c:pt idx="8">
                  <c:v>39.024993080000002</c:v>
                </c:pt>
                <c:pt idx="9">
                  <c:v>40.398550720000273</c:v>
                </c:pt>
                <c:pt idx="10">
                  <c:v>41.335283029999999</c:v>
                </c:pt>
                <c:pt idx="11">
                  <c:v>42.177881139999997</c:v>
                </c:pt>
                <c:pt idx="12">
                  <c:v>43.453792620000002</c:v>
                </c:pt>
              </c:numCache>
            </c:numRef>
          </c:yVal>
        </c:ser>
        <c:ser>
          <c:idx val="4"/>
          <c:order val="1"/>
          <c:tx>
            <c:strRef>
              <c:f>Sheet1!$F$1</c:f>
              <c:strCache>
                <c:ptCount val="1"/>
                <c:pt idx="0">
                  <c:v>UK</c:v>
                </c:pt>
              </c:strCache>
            </c:strRef>
          </c:tx>
          <c:spPr>
            <a:ln w="508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</c:numCache>
            </c:numRef>
          </c:xVal>
          <c:yVal>
            <c:numRef>
              <c:f>Sheet1!$F$2:$F$14</c:f>
              <c:numCache>
                <c:formatCode>0.0</c:formatCode>
                <c:ptCount val="13"/>
                <c:pt idx="0">
                  <c:v>27.011088399999998</c:v>
                </c:pt>
                <c:pt idx="1">
                  <c:v>29.572969000000001</c:v>
                </c:pt>
                <c:pt idx="2">
                  <c:v>30.115803700000129</c:v>
                </c:pt>
                <c:pt idx="3">
                  <c:v>30.783532799999808</c:v>
                </c:pt>
                <c:pt idx="4">
                  <c:v>31.452259899999863</c:v>
                </c:pt>
                <c:pt idx="5">
                  <c:v>31.524077800000001</c:v>
                </c:pt>
                <c:pt idx="6">
                  <c:v>33.674541300000001</c:v>
                </c:pt>
                <c:pt idx="7">
                  <c:v>35.164479499999999</c:v>
                </c:pt>
                <c:pt idx="8">
                  <c:v>36.5213836</c:v>
                </c:pt>
                <c:pt idx="9">
                  <c:v>37.553846699999994</c:v>
                </c:pt>
                <c:pt idx="10">
                  <c:v>37.974780199999998</c:v>
                </c:pt>
                <c:pt idx="11">
                  <c:v>38.557667999999794</c:v>
                </c:pt>
                <c:pt idx="12">
                  <c:v>38.750299300000002</c:v>
                </c:pt>
              </c:numCache>
            </c:numRef>
          </c:yVal>
        </c:ser>
        <c:axId val="81943552"/>
        <c:axId val="81986688"/>
      </c:scatterChart>
      <c:valAx>
        <c:axId val="819435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GB"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Year</a:t>
                </a:r>
              </a:p>
            </c:rich>
          </c:tx>
          <c:layout>
            <c:manualLayout>
              <c:xMode val="edge"/>
              <c:yMode val="edge"/>
              <c:x val="0.44628099173553731"/>
              <c:y val="0.961082910321489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86688"/>
        <c:crosses val="autoZero"/>
        <c:crossBetween val="midCat"/>
        <c:majorUnit val="1"/>
      </c:valAx>
      <c:valAx>
        <c:axId val="81986688"/>
        <c:scaling>
          <c:orientation val="minMax"/>
          <c:min val="25"/>
        </c:scaling>
        <c:axPos val="l"/>
        <c:title>
          <c:tx>
            <c:rich>
              <a:bodyPr/>
              <a:lstStyle/>
              <a:p>
                <a:pPr>
                  <a:defRPr lang="en-GB"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Per 1,000 population</a:t>
                </a:r>
              </a:p>
            </c:rich>
          </c:tx>
          <c:layout>
            <c:manualLayout>
              <c:xMode val="edge"/>
              <c:yMode val="edge"/>
              <c:x val="2.2382920110192838E-2"/>
              <c:y val="0.41285956006768543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4355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673553719008264"/>
          <c:y val="0.19120135363790194"/>
          <c:w val="0.36260330578512395"/>
          <c:h val="0.17935702199661588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lang="en-GB"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Figure 7</a:t>
            </a:r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ins </a:t>
            </a: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Trade </a:t>
            </a: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Graduates</a:t>
            </a: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2002/3-2006/07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Sheet1!$B$5</c:f>
              <c:strCache>
                <c:ptCount val="1"/>
                <c:pt idx="0">
                  <c:v>Balance</c:v>
                </c:pt>
              </c:strCache>
            </c:strRef>
          </c:tx>
          <c:spPr>
            <a:ln>
              <a:noFill/>
            </a:ln>
          </c:spPr>
          <c:cat>
            <c:strRef>
              <c:f>Sheet1!$A$6:$A$9</c:f>
              <c:strCache>
                <c:ptCount val="4"/>
                <c:pt idx="0">
                  <c:v>England</c:v>
                </c:pt>
                <c:pt idx="1">
                  <c:v>Scotland</c:v>
                </c:pt>
                <c:pt idx="2">
                  <c:v>Wales</c:v>
                </c:pt>
                <c:pt idx="3">
                  <c:v>Northern Ireland</c:v>
                </c:pt>
              </c:strCache>
            </c:strRef>
          </c:cat>
          <c:val>
            <c:numRef>
              <c:f>Sheet1!$B$6:$B$9</c:f>
              <c:numCache>
                <c:formatCode>#,##0</c:formatCode>
                <c:ptCount val="4"/>
                <c:pt idx="0">
                  <c:v>22101.931955700507</c:v>
                </c:pt>
                <c:pt idx="1">
                  <c:v>-9633.3396090822152</c:v>
                </c:pt>
                <c:pt idx="2">
                  <c:v>-16543.764349433855</c:v>
                </c:pt>
                <c:pt idx="3">
                  <c:v>4075.1720028155519</c:v>
                </c:pt>
              </c:numCache>
            </c:numRef>
          </c:val>
        </c:ser>
        <c:axId val="82014592"/>
        <c:axId val="82016128"/>
      </c:barChart>
      <c:catAx>
        <c:axId val="82014592"/>
        <c:scaling>
          <c:orientation val="minMax"/>
        </c:scaling>
        <c:axPos val="b"/>
        <c:tickLblPos val="nextTo"/>
        <c:crossAx val="82016128"/>
        <c:crosses val="autoZero"/>
        <c:auto val="1"/>
        <c:lblAlgn val="ctr"/>
        <c:lblOffset val="100"/>
      </c:catAx>
      <c:valAx>
        <c:axId val="82016128"/>
        <c:scaling>
          <c:orientation val="minMax"/>
          <c:min val="-25000"/>
        </c:scaling>
        <c:axPos val="l"/>
        <c:numFmt formatCode="#,##0" sourceLinked="1"/>
        <c:tickLblPos val="nextTo"/>
        <c:crossAx val="82014592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0.1075</cdr:x>
      <cdr:y>0.911</cdr:y>
    </cdr:from>
    <cdr:to>
      <cdr:x>0.486</cdr:x>
      <cdr:y>0.968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97315" y="5518747"/>
          <a:ext cx="3511477" cy="3453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GB" sz="1000" b="0" i="0" strike="noStrike">
              <a:solidFill>
                <a:srgbClr val="000000"/>
              </a:solidFill>
              <a:latin typeface="Calibri"/>
            </a:rPr>
            <a:t>Source: General Register Office for Scotland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0.00675</cdr:x>
      <cdr:y>0.96325</cdr:y>
    </cdr:from>
    <cdr:to>
      <cdr:x>0.45675</cdr:x>
      <cdr:y>0.996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082" y="5400812"/>
          <a:ext cx="4129600" cy="1850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0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GB" sz="1000" b="0" i="0" strike="noStrike">
              <a:solidFill>
                <a:srgbClr val="000000"/>
              </a:solidFill>
              <a:latin typeface="Arial"/>
              <a:cs typeface="Arial"/>
            </a:rPr>
            <a:t>Source: Higher Education Statistical Agency/ Scottish Government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0.049</cdr:x>
      <cdr:y>0.9385</cdr:y>
    </cdr:from>
    <cdr:to>
      <cdr:x>0.29743</cdr:x>
      <cdr:y>0.99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0670" y="5263408"/>
          <a:ext cx="2284910" cy="2888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GB" sz="1000" b="0" i="0" strike="noStrike">
              <a:solidFill>
                <a:srgbClr val="000000"/>
              </a:solidFill>
              <a:latin typeface="Arial"/>
              <a:cs typeface="Arial"/>
            </a:rPr>
            <a:t>Source: Scottish</a:t>
          </a:r>
          <a:r>
            <a:rPr lang="en-GB" sz="1000" b="0" i="0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000" b="0" i="0" strike="noStrike">
              <a:solidFill>
                <a:srgbClr val="000000"/>
              </a:solidFill>
              <a:latin typeface="Arial"/>
              <a:cs typeface="Arial"/>
            </a:rPr>
            <a:t>Government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0.0495</cdr:x>
      <cdr:y>0.94675</cdr:y>
    </cdr:from>
    <cdr:to>
      <cdr:x>0.3425</cdr:x>
      <cdr:y>0.99575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6400" y="5329516"/>
          <a:ext cx="2701519" cy="27583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GB" sz="1000" b="0" i="0" strike="noStrike">
              <a:solidFill>
                <a:srgbClr val="000000"/>
              </a:solidFill>
              <a:latin typeface="Arial"/>
              <a:cs typeface="Arial"/>
            </a:rPr>
            <a:t>Source: Higher Education Statistical Agency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GillSans"/>
                <a:ea typeface="ヒラギノ角ゴ Pro W3"/>
                <a:cs typeface="ヒラギノ角ゴ Pro W3"/>
                <a:sym typeface="GillSan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GillSans"/>
                <a:ea typeface="ヒラギノ角ゴ Pro W3"/>
                <a:cs typeface="ヒラギノ角ゴ Pro W3"/>
                <a:sym typeface="GillSans"/>
              </a:defRPr>
            </a:lvl1pPr>
          </a:lstStyle>
          <a:p>
            <a:pPr>
              <a:defRPr/>
            </a:pPr>
            <a:fld id="{F8C6F70D-01D8-4AD9-858F-DA1B93AD63AF}" type="datetimeFigureOut">
              <a:rPr lang="en-US"/>
              <a:pPr>
                <a:defRPr/>
              </a:pPr>
              <a:t>3/4/2010</a:t>
            </a:fld>
            <a:endParaRPr lang="en-GB" dirty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GillSans"/>
                <a:ea typeface="ヒラギノ角ゴ Pro W3"/>
                <a:cs typeface="ヒラギノ角ゴ Pro W3"/>
                <a:sym typeface="GillSan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GillSans"/>
                <a:ea typeface="ヒラギノ角ゴ Pro W3"/>
                <a:cs typeface="ヒラギノ角ゴ Pro W3"/>
                <a:sym typeface="GillSans"/>
              </a:defRPr>
            </a:lvl1pPr>
          </a:lstStyle>
          <a:p>
            <a:pPr>
              <a:defRPr/>
            </a:pPr>
            <a:fld id="{3B30FC8D-4EA3-4F57-84ED-99A53A6B06D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GillSans"/>
                <a:ea typeface="ヒラギノ角ゴ Pro W3"/>
                <a:cs typeface="ヒラギノ角ゴ Pro W3"/>
                <a:sym typeface="GillSan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GillSans"/>
                <a:ea typeface="ヒラギノ角ゴ Pro W3"/>
                <a:cs typeface="ヒラギノ角ゴ Pro W3"/>
                <a:sym typeface="GillSans"/>
              </a:defRPr>
            </a:lvl1pPr>
          </a:lstStyle>
          <a:p>
            <a:pPr>
              <a:defRPr/>
            </a:pPr>
            <a:fld id="{226ECB6B-7B0B-4E27-8140-220968847564}" type="datetimeFigureOut">
              <a:rPr lang="en-GB"/>
              <a:pPr>
                <a:defRPr/>
              </a:pPr>
              <a:t>04/03/2010</a:t>
            </a:fld>
            <a:endParaRPr lang="en-GB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705350"/>
            <a:ext cx="5313363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GillSans"/>
                <a:ea typeface="ヒラギノ角ゴ Pro W3"/>
                <a:cs typeface="ヒラギノ角ゴ Pro W3"/>
                <a:sym typeface="GillSan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GillSans" pitchFamily="112" charset="0"/>
                <a:ea typeface="ヒラギノ角ゴ Pro W3" pitchFamily="112" charset="-128"/>
                <a:cs typeface="+mn-cs"/>
                <a:sym typeface="GillSans" pitchFamily="112" charset="0"/>
              </a:defRPr>
            </a:lvl1pPr>
          </a:lstStyle>
          <a:p>
            <a:pPr>
              <a:defRPr/>
            </a:pPr>
            <a:fld id="{6B3651D6-FFC3-4782-BF92-040E8FB83E0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Sans" pitchFamily="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Sans" pitchFamily="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Sans" pitchFamily="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Sans" pitchFamily="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Sans" pitchFamily="11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CADC71-4079-4C39-BE2D-61449C2EFF6D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EC4BC2-4A53-4918-BCFA-1C248EAC803B}" type="slidenum">
              <a:rPr lang="en-GB" sz="1200" b="0">
                <a:solidFill>
                  <a:schemeClr val="tx1"/>
                </a:solidFill>
                <a:cs typeface="ヒラギノ角ゴ Pro W3"/>
              </a:rPr>
              <a:pPr algn="r"/>
              <a:t>1</a:t>
            </a:fld>
            <a:endParaRPr lang="en-GB" sz="1200" b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CC5806-C356-4B83-A769-A10EA41BC417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C4185A-E958-43EE-BBAE-948B710C72FC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22B915-13FE-401B-994E-3D1BC5DA43A0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E94966-232B-471B-9EE1-89F20630B276}" type="slidenum">
              <a:rPr lang="en-GB" smtClean="0"/>
              <a:pPr>
                <a:defRPr/>
              </a:pPr>
              <a:t>13</a:t>
            </a:fld>
            <a:endParaRPr lang="en-GB" smtClean="0"/>
          </a:p>
        </p:txBody>
      </p:sp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B00EFB3-1879-405D-89D4-C14A8813B34C}" type="slidenum">
              <a:rPr lang="en-GB" sz="1200" b="0">
                <a:solidFill>
                  <a:schemeClr val="tx1"/>
                </a:solidFill>
                <a:cs typeface="ヒラギノ角ゴ Pro W3"/>
              </a:rPr>
              <a:pPr algn="r"/>
              <a:t>13</a:t>
            </a:fld>
            <a:endParaRPr lang="en-GB" sz="1200" b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28FC28-9EE0-47B1-BF30-4A705CB97590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BD31C0-D759-4012-A8DF-6AB2DA265F27}" type="slidenum">
              <a:rPr lang="en-GB" smtClean="0"/>
              <a:pPr>
                <a:defRPr/>
              </a:pPr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0C3830-BE23-4E48-BA8F-0FE2269493E1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B3EA9FC-C6DA-47A8-9384-7724E672D27A}" type="slidenum">
              <a:rPr lang="en-GB" sz="1200" b="0">
                <a:solidFill>
                  <a:schemeClr val="tx1"/>
                </a:solidFill>
                <a:latin typeface="GillSans" pitchFamily="112" charset="0"/>
                <a:ea typeface="ヒラギノ角ゴ Pro W3" pitchFamily="112" charset="-128"/>
                <a:cs typeface="+mn-cs"/>
                <a:sym typeface="GillSans" pitchFamily="112" charset="0"/>
              </a:rPr>
              <a:pPr algn="r">
                <a:defRPr/>
              </a:pPr>
              <a:t>17</a:t>
            </a:fld>
            <a:endParaRPr lang="en-GB" sz="1200" b="0">
              <a:solidFill>
                <a:schemeClr val="tx1"/>
              </a:solidFill>
              <a:latin typeface="GillSans" pitchFamily="112" charset="0"/>
              <a:ea typeface="ヒラギノ角ゴ Pro W3" pitchFamily="112" charset="-128"/>
              <a:cs typeface="+mn-cs"/>
              <a:sym typeface="GillSans" pitchFamily="112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D2AFFA3-EAA4-4BAA-A91A-1E1A0FCD8806}" type="slidenum">
              <a:rPr lang="en-GB" sz="1200" b="0">
                <a:solidFill>
                  <a:schemeClr val="tx1"/>
                </a:solidFill>
                <a:latin typeface="GillSans" pitchFamily="112" charset="0"/>
                <a:ea typeface="ヒラギノ角ゴ Pro W3" pitchFamily="112" charset="-128"/>
                <a:cs typeface="+mn-cs"/>
                <a:sym typeface="GillSans" pitchFamily="112" charset="0"/>
              </a:rPr>
              <a:pPr algn="r">
                <a:defRPr/>
              </a:pPr>
              <a:t>18</a:t>
            </a:fld>
            <a:endParaRPr lang="en-GB" sz="1200" b="0">
              <a:solidFill>
                <a:schemeClr val="tx1"/>
              </a:solidFill>
              <a:latin typeface="GillSans" pitchFamily="112" charset="0"/>
              <a:ea typeface="ヒラギノ角ゴ Pro W3" pitchFamily="112" charset="-128"/>
              <a:cs typeface="+mn-cs"/>
              <a:sym typeface="GillSans" pitchFamily="112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72D719-C12A-4413-806E-F29FD145F525}" type="slidenum">
              <a:rPr lang="en-GB" smtClean="0"/>
              <a:pPr>
                <a:defRPr/>
              </a:pPr>
              <a:t>2</a:t>
            </a:fld>
            <a:endParaRPr lang="en-GB" smtClean="0"/>
          </a:p>
        </p:txBody>
      </p:sp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88DB61-0AEC-4EE1-9A25-8E6352C3D002}" type="slidenum">
              <a:rPr lang="en-GB" sz="1200" b="0">
                <a:solidFill>
                  <a:schemeClr val="tx1"/>
                </a:solidFill>
                <a:cs typeface="ヒラギノ角ゴ Pro W3"/>
              </a:rPr>
              <a:pPr algn="r"/>
              <a:t>2</a:t>
            </a:fld>
            <a:endParaRPr lang="en-GB" sz="1200" b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C5DFC0-DA01-4157-8ADF-68D954A899C3}" type="slidenum">
              <a:rPr lang="en-GB" smtClean="0"/>
              <a:pPr>
                <a:defRPr/>
              </a:pPr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B03E78-9A9C-4247-B68C-9599FB221321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10C4533-9DDC-42FE-A0B1-D159B05A15D7}" type="slidenum">
              <a:rPr lang="en-GB" sz="1200" b="0">
                <a:solidFill>
                  <a:schemeClr val="tx1"/>
                </a:solidFill>
                <a:cs typeface="ヒラギノ角ゴ Pro W3"/>
              </a:rPr>
              <a:pPr algn="r"/>
              <a:t>3</a:t>
            </a:fld>
            <a:endParaRPr lang="en-GB" sz="1200" b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66CEF2-7D12-4156-B835-798CB7B60CC2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50DAB3-98B5-48B4-9FAD-88A83606B16F}" type="slidenum">
              <a:rPr lang="en-GB" smtClean="0"/>
              <a:pPr>
                <a:defRPr/>
              </a:pPr>
              <a:t>31</a:t>
            </a:fld>
            <a:endParaRPr lang="en-GB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044B492-88CF-4B1C-B7E5-ADB2A2EBE79C}" type="slidenum">
              <a:rPr lang="en-GB" sz="1200" b="0">
                <a:solidFill>
                  <a:schemeClr val="tx1"/>
                </a:solidFill>
                <a:latin typeface="GillSans" pitchFamily="112" charset="0"/>
                <a:ea typeface="ヒラギノ角ゴ Pro W3" pitchFamily="112" charset="-128"/>
                <a:cs typeface="+mn-cs"/>
                <a:sym typeface="GillSans" pitchFamily="112" charset="0"/>
              </a:rPr>
              <a:pPr algn="r">
                <a:defRPr/>
              </a:pPr>
              <a:t>32</a:t>
            </a:fld>
            <a:endParaRPr lang="en-GB" sz="1200" b="0">
              <a:solidFill>
                <a:schemeClr val="tx1"/>
              </a:solidFill>
              <a:latin typeface="GillSans" pitchFamily="112" charset="0"/>
              <a:ea typeface="ヒラギノ角ゴ Pro W3" pitchFamily="112" charset="-128"/>
              <a:cs typeface="+mn-cs"/>
              <a:sym typeface="GillSans" pitchFamily="112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97283" name="Slide Number Placeholder 3"/>
          <p:cNvSpPr txBox="1">
            <a:spLocks noGrp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15A0C3-B00A-4201-BFB3-C3E6C9D66D95}" type="slidenum">
              <a:rPr lang="en-GB" sz="1200" b="0">
                <a:solidFill>
                  <a:schemeClr val="tx1"/>
                </a:solidFill>
                <a:cs typeface="ヒラギノ角ゴ Pro W3"/>
              </a:rPr>
              <a:pPr algn="r"/>
              <a:t>35</a:t>
            </a:fld>
            <a:endParaRPr lang="en-GB" sz="1200" b="0">
              <a:solidFill>
                <a:schemeClr val="tx1"/>
              </a:solidFill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99331" name="Slide Number Placeholder 3"/>
          <p:cNvSpPr txBox="1">
            <a:spLocks noGrp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4F7F902-E6E0-4C52-BF7D-06449F18CEDE}" type="slidenum">
              <a:rPr lang="en-GB" sz="1200" b="0">
                <a:solidFill>
                  <a:schemeClr val="tx1"/>
                </a:solidFill>
                <a:cs typeface="ヒラギノ角ゴ Pro W3"/>
              </a:rPr>
              <a:pPr algn="r"/>
              <a:t>36</a:t>
            </a:fld>
            <a:endParaRPr lang="en-GB" sz="1200" b="0">
              <a:solidFill>
                <a:schemeClr val="tx1"/>
              </a:solidFill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BE3765-96A0-4D9C-BE3A-209A78C07235}" type="slidenum">
              <a:rPr lang="en-GB" smtClean="0"/>
              <a:pPr>
                <a:defRPr/>
              </a:pPr>
              <a:t>37</a:t>
            </a:fld>
            <a:endParaRPr lang="en-GB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103427" name="Slide Number Placeholder 3"/>
          <p:cNvSpPr txBox="1">
            <a:spLocks noGrp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4CD4BD-F124-4DBF-A26D-BEEA0BBFC2F0}" type="slidenum">
              <a:rPr lang="en-GB" sz="1200" b="0">
                <a:solidFill>
                  <a:schemeClr val="tx1"/>
                </a:solidFill>
                <a:cs typeface="ヒラギノ角ゴ Pro W3"/>
              </a:rPr>
              <a:pPr algn="r"/>
              <a:t>38</a:t>
            </a:fld>
            <a:endParaRPr lang="en-GB" sz="1200" b="0">
              <a:solidFill>
                <a:schemeClr val="tx1"/>
              </a:solidFill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96A8AD-F3A6-4D5F-9432-8609B8F1E274}" type="slidenum">
              <a:rPr lang="en-GB" smtClean="0"/>
              <a:pPr>
                <a:defRPr/>
              </a:pPr>
              <a:t>39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7AABE5-B09B-429A-B0F3-C76AF22D913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AAE8A5-F2F9-4C30-839A-1E1E4958E8F7}" type="slidenum">
              <a:rPr lang="en-GB" smtClean="0"/>
              <a:pPr>
                <a:defRPr/>
              </a:pPr>
              <a:t>40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0905B7-4E12-4F35-BC74-09BC025F3F29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EC688A-96C6-4E40-8B48-E4CF6B76ABE0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1F5849-36C7-4798-A4D7-EDC9570E38B9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9F946-C5DC-4A0B-B5AF-708809DFB117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GillSans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94061E-D470-48CB-84D5-BF033A1A2840}" type="slidenum">
              <a:rPr lang="en-GB" smtClean="0"/>
              <a:pPr>
                <a:defRPr/>
              </a:pPr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" y="8496300"/>
            <a:ext cx="127254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28075" y="63500"/>
            <a:ext cx="4137025" cy="148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5562600"/>
            <a:ext cx="9067800" cy="2438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3276600"/>
            <a:ext cx="110490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70000" y="1638300"/>
            <a:ext cx="10464800" cy="452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>
                <a:sym typeface="Gill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1600" y="8496300"/>
            <a:ext cx="127254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28075" y="63500"/>
            <a:ext cx="4137025" cy="148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Arial" charset="0"/>
          <a:ea typeface="ヒラギノ角ゴ Pro W3" pitchFamily="112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Arial" charset="0"/>
          <a:ea typeface="ヒラギノ角ゴ Pro W3" pitchFamily="112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Arial" charset="0"/>
          <a:ea typeface="ヒラギノ角ゴ Pro W3" pitchFamily="112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Arial" charset="0"/>
          <a:ea typeface="ヒラギノ角ゴ Pro W3" pitchFamily="112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Arial" charset="0"/>
          <a:ea typeface="ヒラギノ角ゴ Pro W3" pitchFamily="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Arial" charset="0"/>
          <a:ea typeface="ヒラギノ角ゴ Pro W3" pitchFamily="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Arial" charset="0"/>
          <a:ea typeface="ヒラギノ角ゴ Pro W3" pitchFamily="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Arial" charset="0"/>
          <a:ea typeface="ヒラギノ角ゴ Pro W3" pitchFamily="112" charset="-128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GillSans" pitchFamily="112" charset="0"/>
          <a:ea typeface="+mn-ea"/>
          <a:cs typeface="ヒラギノ角ゴ Pro W3"/>
          <a:sym typeface="Gill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Sans" pitchFamily="112" charset="0"/>
          <a:ea typeface="+mn-ea"/>
          <a:sym typeface="GillSans" pitchFamily="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Sans" pitchFamily="112" charset="0"/>
          <a:ea typeface="+mn-ea"/>
          <a:sym typeface="GillSans" pitchFamily="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Sans" pitchFamily="112" charset="0"/>
          <a:ea typeface="+mn-ea"/>
          <a:sym typeface="GillSans" pitchFamily="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Sans" pitchFamily="112" charset="0"/>
          <a:ea typeface="+mn-ea"/>
          <a:sym typeface="GillSans" pitchFamily="11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4025" y="1852613"/>
            <a:ext cx="12550775" cy="58324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Exporting and Importing Graduates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Irene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Mosca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Robert E. Wright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Department of Economics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University of Strathclyde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March 12, 2010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en-GB" sz="20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en-GB" sz="20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en-GB" sz="20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“ESRC Festival of Social Science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”, Department of Innovation and Skills, Sheffield</a:t>
            </a:r>
            <a:endParaRPr lang="en-GB" sz="2000" i="1" u="sng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hape"/>
          <p:cNvGraphicFramePr>
            <a:graphicFrameLocks noGrp="1"/>
          </p:cNvGraphicFramePr>
          <p:nvPr/>
        </p:nvGraphicFramePr>
        <p:xfrm>
          <a:off x="1911660" y="2050547"/>
          <a:ext cx="9181480" cy="5652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644525" y="2447925"/>
          <a:ext cx="11215688" cy="5072063"/>
        </p:xfrm>
        <a:graphic>
          <a:graphicData uri="http://schemas.openxmlformats.org/presentationml/2006/ole">
            <p:oleObj spid="_x0000_s13313" name="Worksheet" r:id="rId4" imgW="9296362" imgH="5715114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1930400" y="2090738"/>
          <a:ext cx="8643938" cy="5143500"/>
        </p:xfrm>
        <a:graphic>
          <a:graphicData uri="http://schemas.openxmlformats.org/presentationml/2006/ole">
            <p:oleObj spid="_x0000_s49154" name="Worksheet" r:id="rId4" imgW="9296362" imgH="5715114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47813"/>
            <a:ext cx="11985625" cy="6686550"/>
          </a:xfrm>
        </p:spPr>
        <p:txBody>
          <a:bodyPr/>
          <a:lstStyle/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r>
              <a:rPr lang="en-GB" sz="3200" i="1" smtClean="0">
                <a:latin typeface="Times New Roman" pitchFamily="18" charset="0"/>
                <a:cs typeface="Times New Roman" pitchFamily="18" charset="0"/>
              </a:rPr>
              <a:t>Higher Education Statistical Agency (HESA)</a:t>
            </a:r>
            <a:r>
              <a:rPr lang="en-GB" sz="3200" smtClean="0">
                <a:latin typeface="Times New Roman" pitchFamily="18" charset="0"/>
                <a:cs typeface="Times New Roman" pitchFamily="18" charset="0"/>
              </a:rPr>
              <a:t> is the official agency for the collection, analysis and dissemination of quantitative information about higher education in the UK. </a:t>
            </a:r>
          </a:p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endParaRPr lang="en-GB" sz="3200" smtClean="0">
              <a:latin typeface="Times New Roman" pitchFamily="18" charset="0"/>
              <a:cs typeface="Times New Roman" pitchFamily="18" charset="0"/>
            </a:endParaRPr>
          </a:p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r>
              <a:rPr lang="en-GB" sz="3200" smtClean="0">
                <a:latin typeface="Times New Roman" pitchFamily="18" charset="0"/>
                <a:cs typeface="Times New Roman" pitchFamily="18" charset="0"/>
              </a:rPr>
              <a:t>Match data from three datasets:</a:t>
            </a:r>
          </a:p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endParaRPr lang="en-GB" sz="3200" smtClean="0">
              <a:latin typeface="Times New Roman" pitchFamily="18" charset="0"/>
              <a:cs typeface="Times New Roman" pitchFamily="18" charset="0"/>
            </a:endParaRPr>
          </a:p>
          <a:p>
            <a:pPr marL="685800" indent="-685800" algn="l" eaLnBrk="1" hangingPunct="1">
              <a:lnSpc>
                <a:spcPct val="90000"/>
              </a:lnSpc>
              <a:buFontTx/>
              <a:buAutoNum type="arabicParenBoth"/>
            </a:pPr>
            <a:r>
              <a:rPr lang="en-GB" sz="3200" i="1" smtClean="0">
                <a:latin typeface="Times New Roman" pitchFamily="18" charset="0"/>
                <a:cs typeface="Times New Roman" pitchFamily="18" charset="0"/>
              </a:rPr>
              <a:t>Students in Higher Education Institutions</a:t>
            </a:r>
          </a:p>
          <a:p>
            <a:pPr marL="685800" indent="-685800" algn="l" eaLnBrk="1" hangingPunct="1">
              <a:lnSpc>
                <a:spcPct val="90000"/>
              </a:lnSpc>
              <a:buFontTx/>
              <a:buAutoNum type="arabicParenBoth"/>
            </a:pPr>
            <a:endParaRPr lang="en-GB" sz="3200" i="1" smtClean="0">
              <a:latin typeface="Times New Roman" pitchFamily="18" charset="0"/>
              <a:cs typeface="Times New Roman" pitchFamily="18" charset="0"/>
            </a:endParaRPr>
          </a:p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r>
              <a:rPr lang="en-GB" sz="3200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GB" sz="3200" i="1" smtClean="0">
                <a:latin typeface="Times New Roman" pitchFamily="18" charset="0"/>
                <a:cs typeface="Times New Roman" pitchFamily="18" charset="0"/>
              </a:rPr>
              <a:t>Destinations of Leavers from Higher Education Institutions</a:t>
            </a:r>
          </a:p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endParaRPr lang="en-GB" sz="3200" smtClean="0">
              <a:latin typeface="Times New Roman" pitchFamily="18" charset="0"/>
              <a:cs typeface="Times New Roman" pitchFamily="18" charset="0"/>
            </a:endParaRPr>
          </a:p>
          <a:p>
            <a:pPr marL="685800" indent="-685800" algn="l" eaLnBrk="1" hangingPunct="1">
              <a:lnSpc>
                <a:spcPct val="90000"/>
              </a:lnSpc>
            </a:pPr>
            <a:r>
              <a:rPr lang="en-GB" sz="3200" smtClean="0">
                <a:latin typeface="Times New Roman" pitchFamily="18" charset="0"/>
                <a:cs typeface="Times New Roman" pitchFamily="18" charset="0"/>
              </a:rPr>
              <a:t>13 cohorts of graduates: 1994/95 to 2006/2007</a:t>
            </a:r>
          </a:p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endParaRPr lang="en-GB" sz="3200" smtClean="0">
              <a:latin typeface="Times New Roman" pitchFamily="18" charset="0"/>
              <a:cs typeface="Times New Roman" pitchFamily="18" charset="0"/>
            </a:endParaRPr>
          </a:p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r>
              <a:rPr lang="en-GB" sz="3200" smtClean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GB" sz="3200" i="1" smtClean="0">
                <a:latin typeface="Times New Roman" pitchFamily="18" charset="0"/>
                <a:cs typeface="Times New Roman" pitchFamily="18" charset="0"/>
              </a:rPr>
              <a:t>Destinations of Leavers From Higher Education Longitudinal Survey</a:t>
            </a:r>
          </a:p>
          <a:p>
            <a:pPr marL="685800" indent="-685800" algn="l" eaLnBrk="1" hangingPunct="1">
              <a:lnSpc>
                <a:spcPct val="90000"/>
              </a:lnSpc>
              <a:buFontTx/>
              <a:buNone/>
            </a:pPr>
            <a:endParaRPr lang="en-GB" sz="3200" smtClean="0">
              <a:latin typeface="Times New Roman" pitchFamily="18" charset="0"/>
              <a:cs typeface="Times New Roman" pitchFamily="18" charset="0"/>
            </a:endParaRPr>
          </a:p>
          <a:p>
            <a:pPr marL="685800" indent="-685800" algn="l" eaLnBrk="1" hangingPunct="1">
              <a:lnSpc>
                <a:spcPct val="90000"/>
              </a:lnSpc>
            </a:pPr>
            <a:r>
              <a:rPr lang="en-GB" sz="3200" smtClean="0">
                <a:latin typeface="Times New Roman" pitchFamily="18" charset="0"/>
                <a:cs typeface="Times New Roman" pitchFamily="18" charset="0"/>
              </a:rPr>
              <a:t>1 cohort of graduates: 2002/03</a:t>
            </a:r>
          </a:p>
        </p:txBody>
      </p:sp>
      <p:sp>
        <p:nvSpPr>
          <p:cNvPr id="50179" name="Text Box 3"/>
          <p:cNvSpPr txBox="1">
            <a:spLocks/>
          </p:cNvSpPr>
          <p:nvPr/>
        </p:nvSpPr>
        <p:spPr bwMode="auto">
          <a:xfrm>
            <a:off x="614363" y="685800"/>
            <a:ext cx="30480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Data</a:t>
            </a:r>
          </a:p>
        </p:txBody>
      </p:sp>
      <p:sp>
        <p:nvSpPr>
          <p:cNvPr id="51203" name="Text Box 6"/>
          <p:cNvSpPr txBox="1">
            <a:spLocks noChangeArrowheads="1"/>
          </p:cNvSpPr>
          <p:nvPr/>
        </p:nvSpPr>
        <p:spPr bwMode="auto">
          <a:xfrm>
            <a:off x="11328400" y="9304338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tx1"/>
                </a:solidFill>
                <a:cs typeface="ヒラギノ角ゴ Pro W3"/>
              </a:rPr>
              <a:t>Slide</a:t>
            </a:r>
            <a:r>
              <a:rPr lang="en-GB" sz="2000">
                <a:solidFill>
                  <a:srgbClr val="FF0000"/>
                </a:solidFill>
                <a:cs typeface="ヒラギノ角ゴ Pro W3"/>
              </a:rPr>
              <a:t> </a:t>
            </a:r>
            <a:fld id="{300FB9DD-4634-422C-B251-EB5A0C61E45B}" type="slidenum">
              <a:rPr lang="en-GB" sz="2000">
                <a:solidFill>
                  <a:srgbClr val="FF0000"/>
                </a:solidFill>
                <a:cs typeface="ヒラギノ角ゴ Pro W3"/>
              </a:rPr>
              <a:pPr>
                <a:spcBef>
                  <a:spcPct val="50000"/>
                </a:spcBef>
              </a:pPr>
              <a:t>13</a:t>
            </a:fld>
            <a:r>
              <a:rPr lang="en-GB" sz="2000">
                <a:solidFill>
                  <a:schemeClr val="tx1"/>
                </a:solidFill>
                <a:cs typeface="ヒラギノ角ゴ Pro W3"/>
              </a:rPr>
              <a:t>/</a:t>
            </a:r>
            <a:r>
              <a:rPr lang="en-GB" sz="2000">
                <a:solidFill>
                  <a:schemeClr val="accent2"/>
                </a:solidFill>
                <a:cs typeface="ヒラギノ角ゴ Pro W3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947863"/>
            <a:ext cx="12788900" cy="6072187"/>
          </a:xfrm>
          <a:prstGeom prst="rect">
            <a:avLst/>
          </a:prstGeom>
        </p:spPr>
        <p:txBody>
          <a:bodyPr/>
          <a:lstStyle/>
          <a:p>
            <a:pPr marL="685800" indent="-685800">
              <a:defRPr/>
            </a:pPr>
            <a:r>
              <a:rPr lang="en-GB" sz="4000" b="0">
                <a:solidFill>
                  <a:schemeClr val="tx1"/>
                </a:solidFill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The HESA data provide four key postal addresses:</a:t>
            </a:r>
          </a:p>
          <a:p>
            <a:pPr marL="685800" indent="-685800">
              <a:defRPr/>
            </a:pPr>
            <a:r>
              <a:rPr lang="en-GB" sz="4000" b="0">
                <a:solidFill>
                  <a:schemeClr val="tx1"/>
                </a:solidFill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</a:t>
            </a:r>
          </a:p>
          <a:p>
            <a:pPr marL="685800" indent="-685800">
              <a:buFontTx/>
              <a:buAutoNum type="arabicParenBoth"/>
              <a:defRPr/>
            </a:pPr>
            <a:r>
              <a:rPr lang="en-GB" sz="4000" b="0">
                <a:solidFill>
                  <a:schemeClr val="tx1"/>
                </a:solidFill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Place of </a:t>
            </a:r>
            <a:r>
              <a:rPr lang="en-GB" sz="4000" b="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domicile</a:t>
            </a:r>
          </a:p>
          <a:p>
            <a:pPr marL="685800" indent="-685800">
              <a:buFontTx/>
              <a:buAutoNum type="arabicParenBoth"/>
              <a:defRPr/>
            </a:pPr>
            <a:r>
              <a:rPr lang="en-GB" sz="4000" b="0">
                <a:solidFill>
                  <a:schemeClr val="tx1"/>
                </a:solidFill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Place of </a:t>
            </a:r>
            <a:r>
              <a:rPr lang="en-GB" sz="4000" b="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study</a:t>
            </a:r>
          </a:p>
          <a:p>
            <a:pPr marL="685800" indent="-685800">
              <a:buFontTx/>
              <a:buAutoNum type="arabicParenBoth"/>
              <a:defRPr/>
            </a:pPr>
            <a:r>
              <a:rPr lang="en-GB" sz="4000" b="0">
                <a:solidFill>
                  <a:schemeClr val="tx1"/>
                </a:solidFill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Place of </a:t>
            </a:r>
            <a:r>
              <a:rPr lang="en-GB" sz="4000" b="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employment</a:t>
            </a:r>
            <a:r>
              <a:rPr lang="en-GB" sz="40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: 6 months after graduation </a:t>
            </a:r>
          </a:p>
          <a:p>
            <a:pPr marL="685800" indent="-685800">
              <a:buFontTx/>
              <a:buAutoNum type="arabicParenBoth"/>
              <a:defRPr/>
            </a:pPr>
            <a:r>
              <a:rPr lang="en-GB" sz="40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Place of </a:t>
            </a:r>
            <a:r>
              <a:rPr lang="en-GB" sz="4000" b="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employment</a:t>
            </a:r>
            <a:r>
              <a:rPr lang="en-GB" sz="40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: 36 months later</a:t>
            </a:r>
          </a:p>
          <a:p>
            <a:pPr marL="685800" indent="-685800">
              <a:buFontTx/>
              <a:buAutoNum type="arabicParenBoth"/>
              <a:defRPr/>
            </a:pPr>
            <a:endParaRPr lang="en-GB" sz="4000" b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 marL="685800" indent="-685800">
              <a:defRPr/>
            </a:pPr>
            <a:r>
              <a:rPr lang="en-GB" sz="4000" b="0">
                <a:solidFill>
                  <a:schemeClr val="tx1"/>
                </a:solidFill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This allows us to identify different migration types:</a:t>
            </a:r>
          </a:p>
          <a:p>
            <a:pPr marL="685800" indent="-685800">
              <a:defRPr/>
            </a:pPr>
            <a:endParaRPr lang="en-GB" sz="4000" b="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 marL="685800" indent="-685800" algn="ctr">
              <a:defRPr/>
            </a:pPr>
            <a:r>
              <a:rPr lang="en-GB" sz="4000" b="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“movers versus stayers”</a:t>
            </a:r>
            <a:endParaRPr lang="en-GB" sz="4000" b="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42" name="Group 46"/>
          <p:cNvGraphicFramePr>
            <a:graphicFrameLocks noGrp="1"/>
          </p:cNvGraphicFramePr>
          <p:nvPr>
            <p:ph/>
          </p:nvPr>
        </p:nvGraphicFramePr>
        <p:xfrm>
          <a:off x="2001838" y="1638300"/>
          <a:ext cx="8715375" cy="5551289"/>
        </p:xfrm>
        <a:graphic>
          <a:graphicData uri="http://schemas.openxmlformats.org/drawingml/2006/table">
            <a:tbl>
              <a:tblPr/>
              <a:tblGrid>
                <a:gridCol w="2309812"/>
                <a:gridCol w="1319213"/>
                <a:gridCol w="1303337"/>
                <a:gridCol w="1395413"/>
                <a:gridCol w="1187450"/>
                <a:gridCol w="1200150"/>
              </a:tblGrid>
              <a:tr h="376238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Table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Domicile/Place of Study Matrix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Study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NI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</a:t>
                      </a:r>
                      <a:endParaRPr kumimoji="0" lang="en-GB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of Domicile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NI</a:t>
                      </a:r>
                      <a:endParaRPr kumimoji="0" lang="en-GB" sz="3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90" name="Group 46"/>
          <p:cNvGraphicFramePr>
            <a:graphicFrameLocks noGrp="1"/>
          </p:cNvGraphicFramePr>
          <p:nvPr/>
        </p:nvGraphicFramePr>
        <p:xfrm>
          <a:off x="2598738" y="1689100"/>
          <a:ext cx="8475662" cy="5718671"/>
        </p:xfrm>
        <a:graphic>
          <a:graphicData uri="http://schemas.openxmlformats.org/drawingml/2006/table">
            <a:tbl>
              <a:tblPr/>
              <a:tblGrid>
                <a:gridCol w="2368550"/>
                <a:gridCol w="1350962"/>
                <a:gridCol w="1335088"/>
                <a:gridCol w="1433512"/>
                <a:gridCol w="1003300"/>
                <a:gridCol w="984250"/>
              </a:tblGrid>
              <a:tr h="376238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Table 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Study/Place of Employment-Study Six Months Matrix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Employment Six months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NI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</a:t>
                      </a:r>
                      <a:endParaRPr kumimoji="0" lang="en-GB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of Study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NI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38" name="Group 46"/>
          <p:cNvGraphicFramePr>
            <a:graphicFrameLocks noGrp="1"/>
          </p:cNvGraphicFramePr>
          <p:nvPr>
            <p:ph idx="4294967295"/>
          </p:nvPr>
        </p:nvGraphicFramePr>
        <p:xfrm>
          <a:off x="2001838" y="1638300"/>
          <a:ext cx="8715375" cy="5840849"/>
        </p:xfrm>
        <a:graphic>
          <a:graphicData uri="http://schemas.openxmlformats.org/drawingml/2006/table">
            <a:tbl>
              <a:tblPr/>
              <a:tblGrid>
                <a:gridCol w="2309812"/>
                <a:gridCol w="1319213"/>
                <a:gridCol w="1303337"/>
                <a:gridCol w="1395413"/>
                <a:gridCol w="1187450"/>
                <a:gridCol w="1200150"/>
              </a:tblGrid>
              <a:tr h="376238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Table 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Domicile/Place of Study Matrix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2002/03-2006/07 Cohorts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Study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NI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</a:t>
                      </a:r>
                      <a:endParaRPr kumimoji="0" lang="en-GB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of Domicile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95.8%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1.3%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2.8%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0.1%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8.1%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91.5%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0.3%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0.1%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32.1%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0.6%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67.2%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0.1%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NI</a:t>
                      </a:r>
                      <a:endParaRPr kumimoji="0" lang="en-GB" sz="3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15.7%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8.5%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0.7%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75.1%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86" name="Group 46"/>
          <p:cNvGraphicFramePr>
            <a:graphicFrameLocks noGrp="1"/>
          </p:cNvGraphicFramePr>
          <p:nvPr/>
        </p:nvGraphicFramePr>
        <p:xfrm>
          <a:off x="2598738" y="1689100"/>
          <a:ext cx="8475662" cy="5840849"/>
        </p:xfrm>
        <a:graphic>
          <a:graphicData uri="http://schemas.openxmlformats.org/drawingml/2006/table">
            <a:tbl>
              <a:tblPr/>
              <a:tblGrid>
                <a:gridCol w="2368550"/>
                <a:gridCol w="1350962"/>
                <a:gridCol w="1335088"/>
                <a:gridCol w="1433512"/>
                <a:gridCol w="1003300"/>
                <a:gridCol w="984250"/>
              </a:tblGrid>
              <a:tr h="376238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Table 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Study/Place of Employment-Study Six Months Matrix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2002/03-2006/07 Cohorts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Employment/Study Six months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NI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</a:t>
                      </a:r>
                      <a:endParaRPr kumimoji="0" lang="en-GB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of Study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97.8%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0.7%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1.2%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0.3%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12.3%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86.2%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0.3%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1.2%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33.9%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0.6%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65.2%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0.3%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NI</a:t>
                      </a:r>
                      <a:endParaRPr kumimoji="0" lang="en-GB" sz="3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6.0%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1.2%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0.2%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92.5%</a:t>
                      </a:r>
                    </a:p>
                  </a:txBody>
                  <a:tcPr marL="130046" marR="130046" marT="65023" marB="650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858930" y="1662090"/>
          <a:ext cx="971556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89013"/>
            <a:ext cx="11277600" cy="7127875"/>
          </a:xfrm>
        </p:spPr>
        <p:txBody>
          <a:bodyPr/>
          <a:lstStyle/>
          <a:p>
            <a:pPr marL="0" indent="0" algn="l" eaLnBrk="1" hangingPunct="1">
              <a:lnSpc>
                <a:spcPct val="90000"/>
              </a:lnSpc>
              <a:buFontTx/>
              <a:buNone/>
            </a:pPr>
            <a:r>
              <a:rPr lang="en-GB" sz="3200" b="1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marL="0" indent="0" algn="l" eaLnBrk="1" hangingPunct="1">
              <a:lnSpc>
                <a:spcPct val="90000"/>
              </a:lnSpc>
              <a:buFontTx/>
              <a:buNone/>
            </a:pPr>
            <a:endParaRPr lang="en-GB" sz="3200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hangingPunct="1">
              <a:lnSpc>
                <a:spcPct val="90000"/>
              </a:lnSpc>
              <a:buFontTx/>
              <a:buNone/>
            </a:pPr>
            <a:r>
              <a:rPr lang="en-GB" sz="3200" i="1" smtClean="0">
                <a:latin typeface="Times New Roman" pitchFamily="18" charset="0"/>
                <a:cs typeface="Times New Roman" pitchFamily="18" charset="0"/>
              </a:rPr>
              <a:t>One of our objectives is to quantify the nature of graduate labour market flows between the countries and regions of the United Kingdom</a:t>
            </a:r>
          </a:p>
          <a:p>
            <a:pPr marL="0" indent="0" algn="l" eaLnBrk="1" hangingPunct="1">
              <a:lnSpc>
                <a:spcPct val="90000"/>
              </a:lnSpc>
              <a:buFontTx/>
              <a:buNone/>
            </a:pPr>
            <a:endParaRPr lang="en-GB" sz="3200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hangingPunct="1">
              <a:lnSpc>
                <a:spcPct val="90000"/>
              </a:lnSpc>
              <a:buFontTx/>
              <a:buNone/>
            </a:pPr>
            <a:r>
              <a:rPr lang="en-GB" sz="2800" b="1" i="1" u="sng" smtClean="0">
                <a:latin typeface="Times New Roman" pitchFamily="18" charset="0"/>
                <a:cs typeface="Times New Roman" pitchFamily="18" charset="0"/>
              </a:rPr>
              <a:t>Why?</a:t>
            </a:r>
            <a:endParaRPr lang="en-GB" sz="2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hangingPunct="1">
              <a:lnSpc>
                <a:spcPct val="90000"/>
              </a:lnSpc>
            </a:pPr>
            <a:endParaRPr lang="en-GB" sz="2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Regional focus: England, Scotland, Northern Ireland and Wales</a:t>
            </a:r>
          </a:p>
          <a:p>
            <a:pPr marL="0" indent="0" algn="l" eaLnBrk="1" hangingPunct="1">
              <a:lnSpc>
                <a:spcPct val="90000"/>
              </a:lnSpc>
            </a:pPr>
            <a:endParaRPr lang="en-GB" sz="2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Export and import of graduates equally interesting as the export and import of goods and services</a:t>
            </a:r>
          </a:p>
          <a:p>
            <a:pPr marL="0" indent="0" algn="l" eaLnBrk="1" hangingPunct="1">
              <a:lnSpc>
                <a:spcPct val="90000"/>
              </a:lnSpc>
            </a:pPr>
            <a:endParaRPr lang="en-GB" sz="2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 eaLnBrk="1" hangingPunct="1">
              <a:lnSpc>
                <a:spcPct val="90000"/>
              </a:lnSpc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Such information is being fed into the CGE analysis</a:t>
            </a:r>
          </a:p>
        </p:txBody>
      </p:sp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11328400" y="9304338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tx1"/>
                </a:solidFill>
                <a:cs typeface="ヒラギノ角ゴ Pro W3"/>
              </a:rPr>
              <a:t>Slide</a:t>
            </a:r>
            <a:r>
              <a:rPr lang="en-GB" sz="2000">
                <a:solidFill>
                  <a:srgbClr val="FF0000"/>
                </a:solidFill>
                <a:cs typeface="ヒラギノ角ゴ Pro W3"/>
              </a:rPr>
              <a:t> </a:t>
            </a:r>
            <a:fld id="{3F65C674-A677-446A-9510-5B6047667422}" type="slidenum">
              <a:rPr lang="en-GB" sz="2000">
                <a:solidFill>
                  <a:srgbClr val="FF0000"/>
                </a:solidFill>
                <a:cs typeface="ヒラギノ角ゴ Pro W3"/>
              </a:rPr>
              <a:pPr>
                <a:spcBef>
                  <a:spcPct val="50000"/>
                </a:spcBef>
              </a:pPr>
              <a:t>2</a:t>
            </a:fld>
            <a:r>
              <a:rPr lang="en-GB" sz="2000">
                <a:solidFill>
                  <a:schemeClr val="tx1"/>
                </a:solidFill>
                <a:cs typeface="ヒラギノ角ゴ Pro W3"/>
              </a:rPr>
              <a:t>/</a:t>
            </a:r>
            <a:r>
              <a:rPr lang="en-GB" sz="2000">
                <a:solidFill>
                  <a:schemeClr val="accent2"/>
                </a:solidFill>
                <a:cs typeface="ヒラギノ角ゴ Pro W3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5"/>
          <p:cNvSpPr>
            <a:spLocks/>
          </p:cNvSpPr>
          <p:nvPr/>
        </p:nvSpPr>
        <p:spPr bwMode="auto">
          <a:xfrm>
            <a:off x="0" y="376238"/>
            <a:ext cx="13004800" cy="7639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Font typeface="Arial" charset="0"/>
              <a:buChar char="•"/>
            </a:pPr>
            <a:endParaRPr lang="en-GB" b="0">
              <a:cs typeface="ヒラギノ角ゴ Pro W3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GB">
                <a:latin typeface="Times New Roman" pitchFamily="18" charset="0"/>
                <a:cs typeface="Times New Roman" pitchFamily="18" charset="0"/>
              </a:rPr>
              <a:t>What are the determinants of graduate migration flows?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Fit  logit regression models where the probability of migrating is related to observable characteristics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Analysis at this stage mainly focuses on Scotland  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Today concerned mainly with Scottish-domiciled students studying in Scotland.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 Examine migration after graduation to other countries of the UK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“Under-graduates graduates” and “post-graduate graduates” considered separately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Fit similar models for England, Northern Ireland and Wales for comparative purposes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endParaRPr lang="en-GB" sz="3600" b="0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5"/>
          <p:cNvSpPr>
            <a:spLocks/>
          </p:cNvSpPr>
          <p:nvPr/>
        </p:nvSpPr>
        <p:spPr bwMode="auto">
          <a:xfrm>
            <a:off x="0" y="0"/>
            <a:ext cx="13004800" cy="1039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30000"/>
              </a:lnSpc>
              <a:spcBef>
                <a:spcPct val="50000"/>
              </a:spcBef>
            </a:pPr>
            <a:r>
              <a:rPr lang="en-GB" sz="4000">
                <a:latin typeface="Times New Roman" pitchFamily="18" charset="0"/>
                <a:cs typeface="Times New Roman" pitchFamily="18" charset="0"/>
              </a:rPr>
              <a:t>Variables Considered</a:t>
            </a:r>
          </a:p>
          <a:p>
            <a:pPr marL="971550" lvl="1" indent="-514350">
              <a:lnSpc>
                <a:spcPct val="130000"/>
              </a:lnSpc>
              <a:spcBef>
                <a:spcPct val="50000"/>
              </a:spcBef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1) Sex</a:t>
            </a:r>
          </a:p>
          <a:p>
            <a:pPr marL="971550" lvl="1" indent="-514350">
              <a:lnSpc>
                <a:spcPct val="130000"/>
              </a:lnSpc>
              <a:spcBef>
                <a:spcPct val="50000"/>
              </a:spcBef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2) Age at graduation </a:t>
            </a:r>
          </a:p>
          <a:p>
            <a:pPr marL="514350" indent="-514350"/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	3) Ethnic group (White or not)</a:t>
            </a:r>
          </a:p>
          <a:p>
            <a:pPr marL="514350" indent="-514350"/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	4) Disability (Disabled or not)</a:t>
            </a:r>
          </a:p>
          <a:p>
            <a:pPr marL="514350" indent="-514350"/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	5) Studied full or part-time</a:t>
            </a:r>
          </a:p>
          <a:p>
            <a:pPr marL="514350" indent="-514350"/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	6) Class of qualification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	1st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		2-1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	           	2-2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		3</a:t>
            </a:r>
            <a:r>
              <a:rPr lang="en-GB" b="0" baseline="3000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, Pass, Ordinary, etc</a:t>
            </a:r>
          </a:p>
          <a:p>
            <a:pPr marL="514350" indent="-514350"/>
            <a:endParaRPr lang="en-GB" sz="3200" b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GB" sz="3200" b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</a:pPr>
            <a:endParaRPr lang="en-GB" sz="320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</a:pPr>
            <a:endParaRPr lang="en-GB" sz="3600" b="0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5"/>
          <p:cNvSpPr>
            <a:spLocks/>
          </p:cNvSpPr>
          <p:nvPr/>
        </p:nvSpPr>
        <p:spPr bwMode="auto">
          <a:xfrm>
            <a:off x="0" y="0"/>
            <a:ext cx="13004800" cy="12107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30000"/>
              </a:lnSpc>
              <a:spcBef>
                <a:spcPct val="50000"/>
              </a:spcBef>
            </a:pPr>
            <a:r>
              <a:rPr lang="en-GB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en-GB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Subject area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1. Arts and Humanities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2. Social Science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3. Science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4. Social Science-led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5. Science-led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6. Multi-disciplinary</a:t>
            </a: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</a:pPr>
            <a:r>
              <a:rPr lang="en-GB" b="0">
                <a:latin typeface="Times New Roman" pitchFamily="18" charset="0"/>
                <a:cs typeface="Times New Roman" pitchFamily="18" charset="0"/>
              </a:rPr>
              <a:t>6) Type of HEI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1. College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2. Post-1992 university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3. Non-Russell group pre-1992 university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          4. Russell Group university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7) Region of domicile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GB" b="0">
                <a:latin typeface="Times New Roman" pitchFamily="18" charset="0"/>
                <a:cs typeface="Times New Roman" pitchFamily="18" charset="0"/>
              </a:rPr>
              <a:t>8) “ HEI mover” (i.e. region of domicile is not region of HEI attended)</a:t>
            </a:r>
          </a:p>
          <a:p>
            <a:pPr marL="514350" indent="-514350"/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GB" sz="3200" b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GB" sz="3200" b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GB" sz="3200" b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  <a:buFontTx/>
              <a:buAutoNum type="arabicParenR"/>
            </a:pPr>
            <a:endParaRPr lang="en-GB" sz="320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</a:pPr>
            <a:endParaRPr lang="en-GB" sz="320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</a:pPr>
            <a:endParaRPr lang="en-GB" sz="3600" b="0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/>
          </p:cNvSpPr>
          <p:nvPr/>
        </p:nvSpPr>
        <p:spPr bwMode="auto">
          <a:xfrm>
            <a:off x="0" y="0"/>
            <a:ext cx="13004800" cy="111109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FINDINGS </a:t>
            </a:r>
            <a:endParaRPr lang="en-GB" sz="3200" dirty="0">
              <a:solidFill>
                <a:srgbClr val="FF0000"/>
              </a:solidFill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Scottish-domiciled “under-graduates graduates”</a:t>
            </a:r>
          </a:p>
          <a:p>
            <a:pPr>
              <a:defRPr/>
            </a:pPr>
            <a:endParaRPr lang="en-GB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Probability of migrating to England or Wales or Northern Ireland after graduation is higher for:</a:t>
            </a:r>
          </a:p>
          <a:p>
            <a:pPr>
              <a:defRPr/>
            </a:pPr>
            <a:endParaRPr lang="en-GB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Male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Full-time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“Non-white” ethnic background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Graduated at age 22-23 (inverted U-shape)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Science (or Science-led) qualification or “multi-disciplinary” qualification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1</a:t>
            </a:r>
            <a:r>
              <a:rPr lang="en-GB" b="0" baseline="3000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st</a:t>
            </a: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Class result (clear gradient)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Russell Group university (New Universities/Colleges much lower)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Moved to attend HEI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Regional effect (higher for Strathclyde region)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Decline between 2002-2006</a:t>
            </a:r>
          </a:p>
          <a:p>
            <a:pPr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 </a:t>
            </a: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  <a:buFontTx/>
              <a:buAutoNum type="arabicParenR"/>
              <a:defRPr/>
            </a:pPr>
            <a:endParaRPr lang="en-GB" sz="320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endParaRPr lang="en-GB" sz="3600" b="0" dirty="0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/>
          </p:cNvSpPr>
          <p:nvPr/>
        </p:nvSpPr>
        <p:spPr bwMode="auto">
          <a:xfrm>
            <a:off x="0" y="0"/>
            <a:ext cx="13004800" cy="11418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Scottish-domiciled “post-graduate graduates” </a:t>
            </a:r>
            <a:endParaRPr lang="en-GB" sz="3200" dirty="0">
              <a:solidFill>
                <a:srgbClr val="FF0000"/>
              </a:solidFill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Probability of migrating to England or Wales or </a:t>
            </a: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Northern Ireland after graduation is higher for:</a:t>
            </a:r>
          </a:p>
          <a:p>
            <a:pPr>
              <a:defRPr/>
            </a:pPr>
            <a:endParaRPr lang="en-GB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Male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Full-time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Non-white ethnic background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Disabled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Non-white ethnic background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Graduated at age 25-26-27 (inverted U-shape)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Science (or Science-led) or “multi-disciplinary” qualification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Russell Group university and Colleges (New Universities much lower)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Moved to go to HEI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Regional effects of domicile less pronounced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Little change in 2002-2006</a:t>
            </a:r>
          </a:p>
          <a:p>
            <a:pPr>
              <a:buFont typeface="Arial" pitchFamily="34" charset="0"/>
              <a:buChar char="•"/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 </a:t>
            </a: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  <a:buFontTx/>
              <a:buAutoNum type="arabicParenR"/>
              <a:defRPr/>
            </a:pPr>
            <a:endParaRPr lang="en-GB" sz="320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endParaRPr lang="en-GB" sz="3600" b="0" dirty="0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0" y="0"/>
            <a:ext cx="13004800" cy="732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400">
                <a:latin typeface="Times New Roman" pitchFamily="18" charset="0"/>
                <a:cs typeface="Times New Roman" pitchFamily="18" charset="0"/>
              </a:rPr>
              <a:t>How big are these effects?</a:t>
            </a:r>
          </a:p>
          <a:p>
            <a:endParaRPr lang="en-GB" sz="3600">
              <a:latin typeface="Times New Roman" pitchFamily="18" charset="0"/>
              <a:cs typeface="Times New Roman" pitchFamily="18" charset="0"/>
            </a:endParaRPr>
          </a:p>
          <a:p>
            <a:endParaRPr lang="en-GB">
              <a:latin typeface="Times New Roman" pitchFamily="18" charset="0"/>
              <a:cs typeface="Times New Roman" pitchFamily="18" charset="0"/>
            </a:endParaRPr>
          </a:p>
          <a:p>
            <a:endParaRPr lang="en-GB" sz="3600">
              <a:latin typeface="Times New Roman" pitchFamily="18" charset="0"/>
              <a:cs typeface="Times New Roman" pitchFamily="18" charset="0"/>
            </a:endParaRPr>
          </a:p>
          <a:p>
            <a:endParaRPr lang="en-GB" sz="360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3600">
                <a:latin typeface="Times New Roman" pitchFamily="18" charset="0"/>
                <a:cs typeface="Times New Roman" pitchFamily="18" charset="0"/>
              </a:rPr>
              <a:t>STEP (1): </a:t>
            </a:r>
            <a:r>
              <a:rPr lang="en-GB" sz="3600" b="0">
                <a:latin typeface="Times New Roman" pitchFamily="18" charset="0"/>
                <a:cs typeface="Times New Roman" pitchFamily="18" charset="0"/>
              </a:rPr>
              <a:t>Create an hypothetical under-graduate graduate with the “average” characteristics of Scottish graduates and use the logit model estimates to “predict” the  probability of migrating. </a:t>
            </a:r>
          </a:p>
          <a:p>
            <a:r>
              <a:rPr lang="en-GB" sz="3600">
                <a:latin typeface="Times New Roman" pitchFamily="18" charset="0"/>
                <a:cs typeface="Times New Roman" pitchFamily="18" charset="0"/>
              </a:rPr>
              <a:t>GRADUATE “A”</a:t>
            </a:r>
          </a:p>
          <a:p>
            <a:endParaRPr lang="en-GB" sz="2400" b="0">
              <a:latin typeface="Times New Roman" pitchFamily="18" charset="0"/>
              <a:cs typeface="Times New Roman" pitchFamily="18" charset="0"/>
            </a:endParaRPr>
          </a:p>
          <a:p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endParaRPr lang="en-GB" b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501650" y="0"/>
            <a:ext cx="12001500" cy="867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400">
                <a:latin typeface="Times New Roman" pitchFamily="18" charset="0"/>
                <a:cs typeface="Times New Roman" pitchFamily="18" charset="0"/>
              </a:rPr>
              <a:t>STEP (2) </a:t>
            </a:r>
            <a:r>
              <a:rPr lang="en-GB" sz="3400" b="0">
                <a:latin typeface="Times New Roman" pitchFamily="18" charset="0"/>
                <a:cs typeface="Times New Roman" pitchFamily="18" charset="0"/>
              </a:rPr>
              <a:t>Create another hypothetical under-graduate </a:t>
            </a:r>
          </a:p>
          <a:p>
            <a:r>
              <a:rPr lang="en-GB" sz="3400" b="0">
                <a:latin typeface="Times New Roman" pitchFamily="18" charset="0"/>
                <a:cs typeface="Times New Roman" pitchFamily="18" charset="0"/>
              </a:rPr>
              <a:t>graduate with the following characteristics: </a:t>
            </a:r>
          </a:p>
          <a:p>
            <a:endParaRPr lang="en-GB" sz="3400" b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Male</a:t>
            </a: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Full-time</a:t>
            </a: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Not disabled</a:t>
            </a: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White ethnic background</a:t>
            </a: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Graduated at age 22  </a:t>
            </a: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Science qualification</a:t>
            </a: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3400" b="0" baseline="3000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GB" sz="3400" b="0">
                <a:latin typeface="Times New Roman" pitchFamily="18" charset="0"/>
                <a:cs typeface="Times New Roman" pitchFamily="18" charset="0"/>
              </a:rPr>
              <a:t> Class result</a:t>
            </a: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Russell Group university</a:t>
            </a:r>
          </a:p>
          <a:p>
            <a:pPr lvl="2">
              <a:buFont typeface="Arial" charset="0"/>
              <a:buChar char="•"/>
            </a:pPr>
            <a:r>
              <a:rPr lang="en-GB" sz="3400" b="0">
                <a:latin typeface="Times New Roman" pitchFamily="18" charset="0"/>
                <a:cs typeface="Times New Roman" pitchFamily="18" charset="0"/>
              </a:rPr>
              <a:t>Moved to study</a:t>
            </a:r>
          </a:p>
          <a:p>
            <a:pPr lvl="2">
              <a:buFont typeface="Arial" charset="0"/>
              <a:buChar char="•"/>
            </a:pPr>
            <a:endParaRPr lang="en-GB" sz="3400" b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3400" b="0">
                <a:latin typeface="Times New Roman" pitchFamily="18" charset="0"/>
                <a:cs typeface="Times New Roman" pitchFamily="18" charset="0"/>
              </a:rPr>
              <a:t>and use the logit model estimates to “predict” the  probability of migrating </a:t>
            </a:r>
            <a:r>
              <a:rPr lang="en-GB" sz="3400">
                <a:latin typeface="Times New Roman" pitchFamily="18" charset="0"/>
                <a:cs typeface="Times New Roman" pitchFamily="18" charset="0"/>
              </a:rPr>
              <a:t>. GRADUATE “B”</a:t>
            </a:r>
          </a:p>
          <a:p>
            <a:endParaRPr lang="en-GB" sz="2400" b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b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215900" y="2162175"/>
            <a:ext cx="12287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Times New Roman" pitchFamily="18" charset="0"/>
                <a:cs typeface="Times New Roman" pitchFamily="18" charset="0"/>
              </a:rPr>
              <a:t>STEP (3) </a:t>
            </a:r>
            <a:r>
              <a:rPr lang="en-GB" sz="3600" b="0">
                <a:latin typeface="Times New Roman" pitchFamily="18" charset="0"/>
                <a:cs typeface="Times New Roman" pitchFamily="18" charset="0"/>
              </a:rPr>
              <a:t>Compare the difference in the predicted probabilities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/>
          </p:cNvSpPr>
          <p:nvPr/>
        </p:nvSpPr>
        <p:spPr bwMode="auto">
          <a:xfrm>
            <a:off x="0" y="0"/>
            <a:ext cx="13004800" cy="8858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514350">
              <a:lnSpc>
                <a:spcPct val="130000"/>
              </a:lnSpc>
              <a:spcBef>
                <a:spcPct val="50000"/>
              </a:spcBef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 algn="ctr"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                       </a:t>
            </a:r>
            <a:r>
              <a:rPr lang="en-GB" sz="320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Predicted Probability of Migrating </a:t>
            </a: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				</a:t>
            </a:r>
            <a:r>
              <a:rPr lang="en-GB" sz="3200" dirty="0">
                <a:latin typeface="GillSans" pitchFamily="112" charset="0"/>
                <a:ea typeface="ヒラギノ角ゴ Pro W3" pitchFamily="112" charset="-128"/>
                <a:cs typeface="+mn-cs"/>
                <a:sym typeface="GillSans" pitchFamily="112" charset="0"/>
              </a:rPr>
              <a:t>  </a:t>
            </a: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			</a:t>
            </a:r>
          </a:p>
          <a:p>
            <a:pPr>
              <a:defRPr/>
            </a:pPr>
            <a:r>
              <a:rPr lang="en-GB" sz="3200" dirty="0">
                <a:latin typeface="GillSans" pitchFamily="112" charset="0"/>
                <a:ea typeface="ヒラギノ角ゴ Pro W3" pitchFamily="112" charset="-128"/>
                <a:cs typeface="+mn-cs"/>
                <a:sym typeface="GillSans" pitchFamily="112" charset="0"/>
              </a:rPr>
              <a:t> </a:t>
            </a: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					</a:t>
            </a:r>
            <a:r>
              <a:rPr lang="en-GB" sz="320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Graduate A		Graduate B</a:t>
            </a: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Scotland				</a:t>
            </a:r>
            <a:r>
              <a:rPr lang="en-GB" sz="3200" b="0" i="1" dirty="0">
                <a:solidFill>
                  <a:srgbClr val="FF0000"/>
                </a:solidFill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6.0%				24.1%</a:t>
            </a: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endParaRPr lang="en-GB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 </a:t>
            </a: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  <a:buFontTx/>
              <a:buAutoNum type="arabicParenR"/>
              <a:defRPr/>
            </a:pPr>
            <a:endParaRPr lang="en-GB" sz="320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endParaRPr lang="en-GB" sz="3600" b="0" dirty="0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/>
          </p:cNvSpPr>
          <p:nvPr/>
        </p:nvSpPr>
        <p:spPr bwMode="auto">
          <a:xfrm>
            <a:off x="0" y="0"/>
            <a:ext cx="13004800" cy="11380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514350">
              <a:lnSpc>
                <a:spcPct val="130000"/>
              </a:lnSpc>
              <a:spcBef>
                <a:spcPct val="50000"/>
              </a:spcBef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 algn="ctr"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                       </a:t>
            </a:r>
            <a:r>
              <a:rPr lang="en-GB" sz="320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Predicted Probability of Migrating </a:t>
            </a: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				</a:t>
            </a:r>
            <a:r>
              <a:rPr lang="en-GB" sz="3200" dirty="0">
                <a:latin typeface="GillSans" pitchFamily="112" charset="0"/>
                <a:ea typeface="ヒラギノ角ゴ Pro W3" pitchFamily="112" charset="-128"/>
                <a:cs typeface="+mn-cs"/>
                <a:sym typeface="GillSans" pitchFamily="112" charset="0"/>
              </a:rPr>
              <a:t>  </a:t>
            </a: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			</a:t>
            </a:r>
          </a:p>
          <a:p>
            <a:pPr>
              <a:defRPr/>
            </a:pPr>
            <a:r>
              <a:rPr lang="en-GB" sz="3200" dirty="0">
                <a:latin typeface="GillSans" pitchFamily="112" charset="0"/>
                <a:ea typeface="ヒラギノ角ゴ Pro W3" pitchFamily="112" charset="-128"/>
                <a:cs typeface="+mn-cs"/>
                <a:sym typeface="GillSans" pitchFamily="112" charset="0"/>
              </a:rPr>
              <a:t> </a:t>
            </a: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					</a:t>
            </a:r>
            <a:r>
              <a:rPr lang="en-GB" sz="320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Graduate A		Graduate B</a:t>
            </a: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Scotland				</a:t>
            </a:r>
            <a:r>
              <a:rPr lang="en-GB" sz="3200" i="1" dirty="0">
                <a:solidFill>
                  <a:srgbClr val="FF0000"/>
                </a:solidFill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6.0%				24.1%</a:t>
            </a: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England			</a:t>
            </a:r>
            <a:r>
              <a:rPr lang="en-GB" sz="3200" b="0" i="1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	0.9%				2.2%</a:t>
            </a: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Northern Ireland			</a:t>
            </a:r>
            <a:r>
              <a:rPr lang="en-GB" sz="3200" b="0" i="1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6.2%				11.1%</a:t>
            </a:r>
          </a:p>
          <a:p>
            <a:pPr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Wales				</a:t>
            </a:r>
            <a:r>
              <a:rPr lang="en-GB" sz="3200" b="0" i="1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8.7%				33.9%</a:t>
            </a: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					</a:t>
            </a:r>
            <a:endParaRPr lang="en-GB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GB" sz="3200" b="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defRPr/>
            </a:pPr>
            <a:r>
              <a:rPr lang="en-GB" sz="3200" b="0" dirty="0">
                <a:latin typeface="Times New Roman" pitchFamily="18" charset="0"/>
                <a:ea typeface="ヒラギノ角ゴ Pro W3" pitchFamily="112" charset="-128"/>
                <a:cs typeface="Times New Roman" pitchFamily="18" charset="0"/>
                <a:sym typeface="GillSans" pitchFamily="112" charset="0"/>
              </a:rPr>
              <a:t>  </a:t>
            </a:r>
          </a:p>
          <a:p>
            <a:pPr marL="514350" indent="-514350">
              <a:lnSpc>
                <a:spcPct val="130000"/>
              </a:lnSpc>
              <a:spcBef>
                <a:spcPct val="50000"/>
              </a:spcBef>
              <a:buFontTx/>
              <a:buAutoNum type="arabicParenR"/>
              <a:defRPr/>
            </a:pPr>
            <a:endParaRPr lang="en-GB" sz="3200" dirty="0">
              <a:latin typeface="Times New Roman" pitchFamily="18" charset="0"/>
              <a:ea typeface="ヒラギノ角ゴ Pro W3" pitchFamily="112" charset="-128"/>
              <a:cs typeface="Times New Roman" pitchFamily="18" charset="0"/>
              <a:sym typeface="GillSans" pitchFamily="112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endParaRPr lang="en-GB" sz="3600" b="0" dirty="0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1295400" y="376238"/>
            <a:ext cx="10668000" cy="7740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50800" bIns="50800"/>
          <a:lstStyle/>
          <a:p>
            <a:r>
              <a:rPr lang="en-GB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Policy Relevance: Scotland</a:t>
            </a:r>
          </a:p>
          <a:p>
            <a:endParaRPr lang="en-GB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b="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Concern with depopulation of rural and remote regions of Scotland</a:t>
            </a:r>
          </a:p>
          <a:p>
            <a:pPr>
              <a:buFontTx/>
              <a:buChar char="•"/>
            </a:pPr>
            <a:endParaRPr lang="en-GB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Migration flows of students and graduates thought to “reinforce” migration flows of general population (north and west to the east)</a:t>
            </a:r>
            <a:br>
              <a:rPr lang="en-GB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“Belief” that building HEIs in rural and remote regions will help reverse these trends</a:t>
            </a:r>
          </a:p>
          <a:p>
            <a:pPr>
              <a:buFontTx/>
              <a:buChar char="•"/>
            </a:pPr>
            <a:endParaRPr lang="en-GB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Costs versus benefits of “free higher education”</a:t>
            </a:r>
          </a:p>
          <a:p>
            <a:endParaRPr lang="en-GB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“Demographic decline”</a:t>
            </a:r>
          </a:p>
          <a:p>
            <a:pPr>
              <a:buFontTx/>
              <a:buChar char="•"/>
            </a:pPr>
            <a:endParaRPr lang="en-GB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Who “wins” from regional “trade” in graduates.</a:t>
            </a:r>
          </a:p>
          <a:p>
            <a:endParaRPr lang="en-GB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GB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Over-education, under-employment, skills-mismatch  issues</a:t>
            </a:r>
          </a:p>
        </p:txBody>
      </p:sp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11328400" y="9304338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tx1"/>
                </a:solidFill>
                <a:cs typeface="ヒラギノ角ゴ Pro W3"/>
              </a:rPr>
              <a:t>Slide</a:t>
            </a:r>
            <a:r>
              <a:rPr lang="en-GB" sz="2000">
                <a:solidFill>
                  <a:srgbClr val="FF0000"/>
                </a:solidFill>
                <a:cs typeface="ヒラギノ角ゴ Pro W3"/>
              </a:rPr>
              <a:t> </a:t>
            </a:r>
            <a:fld id="{6E14D83D-6EEA-48A1-A601-85EE03AA7461}" type="slidenum">
              <a:rPr lang="en-GB" sz="2000">
                <a:solidFill>
                  <a:srgbClr val="FF0000"/>
                </a:solidFill>
                <a:cs typeface="ヒラギノ角ゴ Pro W3"/>
              </a:rPr>
              <a:pPr>
                <a:spcBef>
                  <a:spcPct val="50000"/>
                </a:spcBef>
              </a:pPr>
              <a:t>3</a:t>
            </a:fld>
            <a:r>
              <a:rPr lang="en-GB" sz="2000">
                <a:solidFill>
                  <a:schemeClr val="tx1"/>
                </a:solidFill>
                <a:cs typeface="ヒラギノ角ゴ Pro W3"/>
              </a:rPr>
              <a:t>/</a:t>
            </a:r>
            <a:r>
              <a:rPr lang="en-GB" sz="2000">
                <a:solidFill>
                  <a:schemeClr val="accent2"/>
                </a:solidFill>
                <a:cs typeface="ヒラギノ角ゴ Pro W3"/>
              </a:rPr>
              <a:t>23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358775" y="0"/>
            <a:ext cx="10787063" cy="3162300"/>
          </a:xfrm>
        </p:spPr>
        <p:txBody>
          <a:bodyPr/>
          <a:lstStyle/>
          <a:p>
            <a:pPr algn="l"/>
            <a:r>
              <a:rPr lang="en-GB" sz="3200" b="1" smtClean="0">
                <a:latin typeface="Times New Roman" pitchFamily="18" charset="0"/>
                <a:cs typeface="Times New Roman" pitchFamily="18" charset="0"/>
              </a:rPr>
              <a:t>Relationship between migration and getting a “graduate job”</a:t>
            </a:r>
            <a:br>
              <a:rPr lang="en-GB" sz="3200" b="1" smtClean="0">
                <a:latin typeface="Times New Roman" pitchFamily="18" charset="0"/>
                <a:cs typeface="Times New Roman" pitchFamily="18" charset="0"/>
              </a:rPr>
            </a:br>
            <a:endParaRPr lang="en-GB" sz="32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454025" y="5067300"/>
            <a:ext cx="12096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33400" indent="-533400"/>
            <a:endParaRPr lang="en-GB">
              <a:cs typeface="ヒラギノ角ゴ Pro W3"/>
            </a:endParaRPr>
          </a:p>
        </p:txBody>
      </p:sp>
      <p:sp>
        <p:nvSpPr>
          <p:cNvPr id="88066" name="Rectangle 3"/>
          <p:cNvSpPr>
            <a:spLocks noChangeArrowheads="1"/>
          </p:cNvSpPr>
          <p:nvPr/>
        </p:nvSpPr>
        <p:spPr bwMode="auto">
          <a:xfrm>
            <a:off x="238125" y="1347788"/>
            <a:ext cx="12312650" cy="871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/>
            <a:endParaRPr lang="en-GB" b="0">
              <a:cs typeface="ヒラギノ角ゴ Pro W3"/>
            </a:endParaRPr>
          </a:p>
          <a:p>
            <a:pPr marL="533400" indent="-533400" algn="just"/>
            <a:r>
              <a:rPr lang="en-GB" b="0">
                <a:latin typeface="Times New Roman" pitchFamily="18" charset="0"/>
                <a:cs typeface="Times New Roman" pitchFamily="18" charset="0"/>
              </a:rPr>
              <a:t>Elias, P. and Purcell, K. (2004) SOC (HE): </a:t>
            </a:r>
            <a:r>
              <a:rPr lang="en-GB" b="0" i="1">
                <a:latin typeface="Times New Roman" pitchFamily="18" charset="0"/>
                <a:cs typeface="Times New Roman" pitchFamily="18" charset="0"/>
              </a:rPr>
              <a:t>A Classification of Occupations for Studying the Graduate Labour Market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, ESRU Research paper No. 6., University of Warwick</a:t>
            </a:r>
          </a:p>
          <a:p>
            <a:pPr marL="533400" indent="-533400"/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pPr marL="533400" indent="-533400"/>
            <a:r>
              <a:rPr lang="en-GB" b="0">
                <a:latin typeface="Times New Roman" pitchFamily="18" charset="0"/>
                <a:cs typeface="Times New Roman" pitchFamily="18" charset="0"/>
              </a:rPr>
              <a:t>SOC2000:</a:t>
            </a:r>
          </a:p>
          <a:p>
            <a:pPr marL="533400" indent="-533400"/>
            <a:endParaRPr lang="en-GB"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buFontTx/>
              <a:buAutoNum type="arabicParenR"/>
            </a:pPr>
            <a:r>
              <a:rPr lang="en-GB">
                <a:latin typeface="Times New Roman" pitchFamily="18" charset="0"/>
                <a:cs typeface="Times New Roman" pitchFamily="18" charset="0"/>
              </a:rPr>
              <a:t>Traditional graduate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: the established professions, for which, historically, the normal route has been via an undergraduate degree programme( e.g. solicitors and doctors)</a:t>
            </a:r>
          </a:p>
          <a:p>
            <a:pPr marL="533400" indent="-533400">
              <a:buFontTx/>
              <a:buAutoNum type="arabicParenR"/>
            </a:pPr>
            <a:endParaRPr lang="en-GB" b="0"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buFontTx/>
              <a:buAutoNum type="arabicParenR"/>
            </a:pPr>
            <a:r>
              <a:rPr lang="en-GB">
                <a:latin typeface="Times New Roman" pitchFamily="18" charset="0"/>
                <a:cs typeface="Times New Roman" pitchFamily="18" charset="0"/>
              </a:rPr>
              <a:t>Modern graduate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: the newer professions, particularly in management,</a:t>
            </a:r>
          </a:p>
          <a:p>
            <a:pPr marL="533400" indent="-533400"/>
            <a:r>
              <a:rPr lang="en-GB" b="0">
                <a:latin typeface="Times New Roman" pitchFamily="18" charset="0"/>
                <a:cs typeface="Times New Roman" pitchFamily="18" charset="0"/>
              </a:rPr>
              <a:t>     IT and creative vocational areas, which graduates have been entering  since educational expansion in the 1960s (e.g. computer programmers and journalists).</a:t>
            </a: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ChangeArrowheads="1"/>
          </p:cNvSpPr>
          <p:nvPr/>
        </p:nvSpPr>
        <p:spPr bwMode="auto">
          <a:xfrm>
            <a:off x="454025" y="5067300"/>
            <a:ext cx="12096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33400" indent="-533400"/>
            <a:endParaRPr lang="en-GB">
              <a:cs typeface="ヒラギノ角ゴ Pro W3"/>
            </a:endParaRPr>
          </a:p>
        </p:txBody>
      </p:sp>
      <p:sp>
        <p:nvSpPr>
          <p:cNvPr id="90114" name="Rectangle 3"/>
          <p:cNvSpPr>
            <a:spLocks noChangeArrowheads="1"/>
          </p:cNvSpPr>
          <p:nvPr/>
        </p:nvSpPr>
        <p:spPr bwMode="auto">
          <a:xfrm>
            <a:off x="238125" y="1628775"/>
            <a:ext cx="12312650" cy="820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/>
            <a:endParaRPr lang="en-GB">
              <a:cs typeface="ヒラギノ角ゴ Pro W3"/>
            </a:endParaRPr>
          </a:p>
          <a:p>
            <a:pPr marL="533400" indent="-533400" algn="just"/>
            <a:r>
              <a:rPr lang="en-GB">
                <a:latin typeface="Times New Roman" pitchFamily="18" charset="0"/>
                <a:cs typeface="Times New Roman" pitchFamily="18" charset="0"/>
              </a:rPr>
              <a:t>3) New graduate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: areas of employment, many in new or expanding</a:t>
            </a:r>
          </a:p>
          <a:p>
            <a:pPr marL="533400" indent="-533400" algn="just"/>
            <a:r>
              <a:rPr lang="en-GB" b="0">
                <a:latin typeface="Times New Roman" pitchFamily="18" charset="0"/>
                <a:cs typeface="Times New Roman" pitchFamily="18" charset="0"/>
              </a:rPr>
              <a:t>    occupations, where the route into the professional area has</a:t>
            </a:r>
          </a:p>
          <a:p>
            <a:pPr marL="533400" indent="-533400"/>
            <a:r>
              <a:rPr lang="en-GB" b="0">
                <a:latin typeface="Times New Roman" pitchFamily="18" charset="0"/>
                <a:cs typeface="Times New Roman" pitchFamily="18" charset="0"/>
              </a:rPr>
              <a:t>    recently changed such that it is now via an undergraduate</a:t>
            </a:r>
          </a:p>
          <a:p>
            <a:pPr marL="533400" indent="-533400"/>
            <a:r>
              <a:rPr lang="en-GB" b="0">
                <a:latin typeface="Times New Roman" pitchFamily="18" charset="0"/>
                <a:cs typeface="Times New Roman" pitchFamily="18" charset="0"/>
              </a:rPr>
              <a:t>    degree programme (e.g. physiotherapists and sale managers).</a:t>
            </a:r>
          </a:p>
          <a:p>
            <a:pPr marL="533400" indent="-533400"/>
            <a:endParaRPr lang="en-GB">
              <a:latin typeface="Times New Roman" pitchFamily="18" charset="0"/>
              <a:cs typeface="Times New Roman" pitchFamily="18" charset="0"/>
            </a:endParaRPr>
          </a:p>
          <a:p>
            <a:pPr marL="533400" indent="-533400"/>
            <a:r>
              <a:rPr lang="en-GB">
                <a:latin typeface="Times New Roman" pitchFamily="18" charset="0"/>
                <a:cs typeface="Times New Roman" pitchFamily="18" charset="0"/>
              </a:rPr>
              <a:t>4) Niche graduate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: occupations where the majority of incumbents are</a:t>
            </a:r>
          </a:p>
          <a:p>
            <a:pPr marL="533400" indent="-533400"/>
            <a:r>
              <a:rPr lang="en-GB" b="0">
                <a:latin typeface="Times New Roman" pitchFamily="18" charset="0"/>
                <a:cs typeface="Times New Roman" pitchFamily="18" charset="0"/>
              </a:rPr>
              <a:t>    not graduates, but within which there are stable or growing specialist</a:t>
            </a:r>
          </a:p>
          <a:p>
            <a:pPr marL="533400" indent="-533400"/>
            <a:r>
              <a:rPr lang="en-GB" b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b="0" i="1">
                <a:latin typeface="Times New Roman" pitchFamily="18" charset="0"/>
                <a:cs typeface="Times New Roman" pitchFamily="18" charset="0"/>
              </a:rPr>
              <a:t>niches 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which require higher education skills and knowledge (e.g. nurses</a:t>
            </a:r>
          </a:p>
          <a:p>
            <a:pPr marL="533400" indent="-533400"/>
            <a:r>
              <a:rPr lang="en-GB" b="0">
                <a:latin typeface="Times New Roman" pitchFamily="18" charset="0"/>
                <a:cs typeface="Times New Roman" pitchFamily="18" charset="0"/>
              </a:rPr>
              <a:t>    and hotel managers)</a:t>
            </a:r>
          </a:p>
          <a:p>
            <a:pPr marL="533400" indent="-533400"/>
            <a:endParaRPr lang="en-GB">
              <a:latin typeface="Times New Roman" pitchFamily="18" charset="0"/>
              <a:cs typeface="Times New Roman" pitchFamily="18" charset="0"/>
            </a:endParaRPr>
          </a:p>
          <a:p>
            <a:pPr marL="533400" indent="-533400"/>
            <a:r>
              <a:rPr lang="en-GB">
                <a:latin typeface="Times New Roman" pitchFamily="18" charset="0"/>
                <a:cs typeface="Times New Roman" pitchFamily="18" charset="0"/>
              </a:rPr>
              <a:t>5) Non graduate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0">
                <a:latin typeface="Times New Roman" pitchFamily="18" charset="0"/>
                <a:cs typeface="Times New Roman" pitchFamily="18" charset="0"/>
              </a:rPr>
              <a:t>occupations for which a graduate level education is</a:t>
            </a:r>
          </a:p>
          <a:p>
            <a:pPr marL="533400" indent="-533400"/>
            <a:r>
              <a:rPr lang="en-GB" b="0">
                <a:latin typeface="Times New Roman" pitchFamily="18" charset="0"/>
                <a:cs typeface="Times New Roman" pitchFamily="18" charset="0"/>
              </a:rPr>
              <a:t>    inappropriate  (e.g. school secretaries and bar staff)</a:t>
            </a:r>
          </a:p>
          <a:p>
            <a:pPr marL="533400" indent="-533400"/>
            <a:endParaRPr lang="en-GB" b="0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  <a:p>
            <a:pPr marL="533400" indent="-533400"/>
            <a:endParaRPr lang="en-GB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5" name="Group 47"/>
          <p:cNvGraphicFramePr>
            <a:graphicFrameLocks noGrp="1"/>
          </p:cNvGraphicFramePr>
          <p:nvPr/>
        </p:nvGraphicFramePr>
        <p:xfrm>
          <a:off x="644525" y="1590675"/>
          <a:ext cx="10826750" cy="1554480"/>
        </p:xfrm>
        <a:graphic>
          <a:graphicData uri="http://schemas.openxmlformats.org/drawingml/2006/table">
            <a:tbl>
              <a:tblPr/>
              <a:tblGrid>
                <a:gridCol w="10826750"/>
              </a:tblGrid>
              <a:tr h="1316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Table 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Percentage Employed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2002/3 - 2006/07 Cohorts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67" name="Rectangle 54"/>
          <p:cNvSpPr>
            <a:spLocks noChangeArrowheads="1"/>
          </p:cNvSpPr>
          <p:nvPr/>
        </p:nvSpPr>
        <p:spPr bwMode="auto">
          <a:xfrm>
            <a:off x="0" y="8034338"/>
            <a:ext cx="1300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GB">
              <a:cs typeface="ヒラギノ角ゴ Pro W3"/>
            </a:endParaRPr>
          </a:p>
        </p:txBody>
      </p:sp>
      <p:graphicFrame>
        <p:nvGraphicFramePr>
          <p:cNvPr id="4" name="Group 57"/>
          <p:cNvGraphicFramePr>
            <a:graphicFrameLocks noGrp="1"/>
          </p:cNvGraphicFramePr>
          <p:nvPr/>
        </p:nvGraphicFramePr>
        <p:xfrm>
          <a:off x="715963" y="3233738"/>
          <a:ext cx="10755312" cy="4973640"/>
        </p:xfrm>
        <a:graphic>
          <a:graphicData uri="http://schemas.openxmlformats.org/drawingml/2006/table">
            <a:tbl>
              <a:tblPr/>
              <a:tblGrid>
                <a:gridCol w="2906712"/>
                <a:gridCol w="1871663"/>
                <a:gridCol w="1871662"/>
                <a:gridCol w="2520950"/>
                <a:gridCol w="1584325"/>
              </a:tblGrid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Northern Ireland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6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78.0%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77.1%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78.5%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78.1%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In graduate job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(of those in employment)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75.0%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72.8%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74.5%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70.5%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In graduate job (mover)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84.4%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77.5%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83.1%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80.6%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In graduate job (stayer)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74.2%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72.6%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73.8%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69.2%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809750"/>
          </a:xfrm>
        </p:spPr>
        <p:txBody>
          <a:bodyPr/>
          <a:lstStyle/>
          <a:p>
            <a:pPr algn="l"/>
            <a:r>
              <a:rPr lang="en-GB" sz="3200" b="1" smtClean="0">
                <a:latin typeface="Times New Roman" pitchFamily="18" charset="0"/>
                <a:cs typeface="Times New Roman" pitchFamily="18" charset="0"/>
              </a:rPr>
              <a:t>2002-2003 Cohort of graduates</a:t>
            </a:r>
            <a:br>
              <a:rPr lang="en-GB" sz="3200" b="1" smtClean="0">
                <a:latin typeface="Times New Roman" pitchFamily="18" charset="0"/>
                <a:cs typeface="Times New Roman" pitchFamily="18" charset="0"/>
              </a:rPr>
            </a:br>
            <a:endParaRPr lang="en-GB" sz="32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51" name="Group 35"/>
          <p:cNvGraphicFramePr>
            <a:graphicFrameLocks noGrp="1"/>
          </p:cNvGraphicFramePr>
          <p:nvPr/>
        </p:nvGraphicFramePr>
        <p:xfrm>
          <a:off x="644525" y="1590675"/>
          <a:ext cx="10826750" cy="1554480"/>
        </p:xfrm>
        <a:graphic>
          <a:graphicData uri="http://schemas.openxmlformats.org/drawingml/2006/table">
            <a:tbl>
              <a:tblPr/>
              <a:tblGrid>
                <a:gridCol w="10826750"/>
              </a:tblGrid>
              <a:tr h="1316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Table 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Percentage Employed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2002/3 Cohort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6263" name="Rectangle 54"/>
          <p:cNvSpPr>
            <a:spLocks noChangeArrowheads="1"/>
          </p:cNvSpPr>
          <p:nvPr/>
        </p:nvSpPr>
        <p:spPr bwMode="auto">
          <a:xfrm>
            <a:off x="0" y="8034338"/>
            <a:ext cx="1300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GB">
              <a:cs typeface="ヒラギノ角ゴ Pro W3"/>
            </a:endParaRPr>
          </a:p>
        </p:txBody>
      </p:sp>
      <p:graphicFrame>
        <p:nvGraphicFramePr>
          <p:cNvPr id="95583" name="Group 351"/>
          <p:cNvGraphicFramePr>
            <a:graphicFrameLocks noGrp="1"/>
          </p:cNvGraphicFramePr>
          <p:nvPr/>
        </p:nvGraphicFramePr>
        <p:xfrm>
          <a:off x="715963" y="3233738"/>
          <a:ext cx="10755353" cy="2786081"/>
        </p:xfrm>
        <a:graphic>
          <a:graphicData uri="http://schemas.openxmlformats.org/drawingml/2006/table">
            <a:tbl>
              <a:tblPr/>
              <a:tblGrid>
                <a:gridCol w="2057441"/>
                <a:gridCol w="2173287"/>
                <a:gridCol w="1987550"/>
                <a:gridCol w="2520950"/>
                <a:gridCol w="2016125"/>
              </a:tblGrid>
              <a:tr h="5988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Scotland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England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Northern Ireland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Wales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5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  <a:sym typeface="GillSans" pitchFamily="112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charset="0"/>
                          <a:cs typeface="Times New Roman" pitchFamily="18" charset="0"/>
                          <a:sym typeface="GillSans" pitchFamily="112" charset="0"/>
                        </a:rPr>
                        <a:t>(a) 6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76.2%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76.1%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75.4%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79.6%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5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  <a:sym typeface="GillSans" pitchFamily="112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charset="0"/>
                          <a:cs typeface="Times New Roman" pitchFamily="18" charset="0"/>
                          <a:sym typeface="GillSans" pitchFamily="112" charset="0"/>
                        </a:rPr>
                        <a:t>(b) 36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90.3%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89.4%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89.9%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cs typeface="Times New Roman" pitchFamily="18" charset="0"/>
                        </a:rPr>
                        <a:t>90.6%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094" name="Group 814"/>
          <p:cNvGraphicFramePr>
            <a:graphicFrameLocks noGrp="1"/>
          </p:cNvGraphicFramePr>
          <p:nvPr/>
        </p:nvGraphicFramePr>
        <p:xfrm>
          <a:off x="1001674" y="2876536"/>
          <a:ext cx="10874375" cy="1500198"/>
        </p:xfrm>
        <a:graphic>
          <a:graphicData uri="http://schemas.openxmlformats.org/drawingml/2006/table">
            <a:tbl>
              <a:tblPr/>
              <a:tblGrid>
                <a:gridCol w="10874375"/>
              </a:tblGrid>
              <a:tr h="15001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Table 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Percentage Employed in Graduate Jobs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2002/03 Cohort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311" name="Rectangle 58"/>
          <p:cNvSpPr>
            <a:spLocks noChangeArrowheads="1"/>
          </p:cNvSpPr>
          <p:nvPr/>
        </p:nvSpPr>
        <p:spPr bwMode="auto">
          <a:xfrm>
            <a:off x="0" y="7085013"/>
            <a:ext cx="1300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GB">
              <a:cs typeface="ヒラギノ角ゴ Pro W3"/>
            </a:endParaRPr>
          </a:p>
        </p:txBody>
      </p:sp>
      <p:graphicFrame>
        <p:nvGraphicFramePr>
          <p:cNvPr id="39971" name="Group 35"/>
          <p:cNvGraphicFramePr>
            <a:graphicFrameLocks noGrp="1"/>
          </p:cNvGraphicFramePr>
          <p:nvPr/>
        </p:nvGraphicFramePr>
        <p:xfrm>
          <a:off x="957263" y="4417487"/>
          <a:ext cx="10896600" cy="2673891"/>
        </p:xfrm>
        <a:graphic>
          <a:graphicData uri="http://schemas.openxmlformats.org/drawingml/2006/table">
            <a:tbl>
              <a:tblPr/>
              <a:tblGrid>
                <a:gridCol w="1739900"/>
                <a:gridCol w="2216150"/>
                <a:gridCol w="2219325"/>
                <a:gridCol w="2489200"/>
                <a:gridCol w="2232025"/>
              </a:tblGrid>
              <a:tr h="402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 pitchFamily="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Scotland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England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Northern Ireland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Wales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65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 pitchFamily="112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 pitchFamily="112" charset="0"/>
                        </a:rPr>
                        <a:t>(a) 6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69.5%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69.4%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73.2%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72.4%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0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 pitchFamily="112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 pitchFamily="112" charset="0"/>
                        </a:rPr>
                        <a:t>(b) 36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 pitchFamily="112" charset="0"/>
                        </a:rPr>
                        <a:t>81.9%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80.6%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79.9%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  <a:sym typeface="GillSans" pitchFamily="112" charset="0"/>
                        </a:rPr>
                        <a:t>78.6%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  <a:sym typeface="GillSans" pitchFamily="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65" name="Group 53"/>
          <p:cNvGraphicFramePr>
            <a:graphicFrameLocks noGrp="1"/>
          </p:cNvGraphicFramePr>
          <p:nvPr/>
        </p:nvGraphicFramePr>
        <p:xfrm>
          <a:off x="2144713" y="1804988"/>
          <a:ext cx="8542337" cy="5928043"/>
        </p:xfrm>
        <a:graphic>
          <a:graphicData uri="http://schemas.openxmlformats.org/drawingml/2006/table">
            <a:tbl>
              <a:tblPr/>
              <a:tblGrid>
                <a:gridCol w="2403475"/>
                <a:gridCol w="1449387"/>
                <a:gridCol w="1225550"/>
                <a:gridCol w="719138"/>
                <a:gridCol w="1516062"/>
                <a:gridCol w="1228725"/>
              </a:tblGrid>
              <a:tr h="1666875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Table 10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Percentage Employed in Graduate Jobs –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Undergraduate and Postgraduate Graduates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2002/3 Cohort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t: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6 months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36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Undergrad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Postgrad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Undergrad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Postgrad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Scotland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62.8%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90.0%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79.2%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91.3%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England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61.1%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91.9%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76.7%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93.0%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Northern Ireland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66.4%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87.0%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75.5%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90.5%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Wales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66.0%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87.1%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74.6%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88.7%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ChangeArrowheads="1"/>
          </p:cNvSpPr>
          <p:nvPr/>
        </p:nvSpPr>
        <p:spPr bwMode="auto">
          <a:xfrm>
            <a:off x="0" y="7169150"/>
            <a:ext cx="13004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GB">
              <a:cs typeface="ヒラギノ角ゴ Pro W3"/>
            </a:endParaRPr>
          </a:p>
        </p:txBody>
      </p:sp>
      <p:graphicFrame>
        <p:nvGraphicFramePr>
          <p:cNvPr id="92214" name="Group 54"/>
          <p:cNvGraphicFramePr>
            <a:graphicFrameLocks noGrp="1"/>
          </p:cNvGraphicFramePr>
          <p:nvPr/>
        </p:nvGraphicFramePr>
        <p:xfrm>
          <a:off x="2144713" y="1804988"/>
          <a:ext cx="8542337" cy="5928043"/>
        </p:xfrm>
        <a:graphic>
          <a:graphicData uri="http://schemas.openxmlformats.org/drawingml/2006/table">
            <a:tbl>
              <a:tblPr/>
              <a:tblGrid>
                <a:gridCol w="2403475"/>
                <a:gridCol w="1228725"/>
                <a:gridCol w="1225550"/>
                <a:gridCol w="1227137"/>
                <a:gridCol w="1228725"/>
                <a:gridCol w="1228725"/>
              </a:tblGrid>
              <a:tr h="1666875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Table 11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Percentage Employed in Graduate Jobs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Movers versus Stayers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2002/3 Cohort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6 months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36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Mover/Stayer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Mover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 Stayer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Mover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Stayer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Scotland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84.3%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68.3%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85.7%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81.6%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England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78.0%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69.1%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75.9%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80.6%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Northern Ireland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80.5%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72.7%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87.1%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78.5%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Wales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83.3%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71.5%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81.7%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78.9%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5"/>
          <p:cNvGraphicFramePr>
            <a:graphicFrameLocks noGrp="1"/>
          </p:cNvGraphicFramePr>
          <p:nvPr/>
        </p:nvGraphicFramePr>
        <p:xfrm>
          <a:off x="741363" y="1876425"/>
          <a:ext cx="11090275" cy="1344613"/>
        </p:xfrm>
        <a:graphic>
          <a:graphicData uri="http://schemas.openxmlformats.org/drawingml/2006/table">
            <a:tbl>
              <a:tblPr/>
              <a:tblGrid>
                <a:gridCol w="11090275"/>
              </a:tblGrid>
              <a:tr h="1344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Table 12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Percentage Employed in Non-graduate Job after 6 Months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Employed in Graduate Job after 36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Group 284"/>
          <p:cNvGraphicFramePr>
            <a:graphicFrameLocks noGrp="1"/>
          </p:cNvGraphicFramePr>
          <p:nvPr/>
        </p:nvGraphicFramePr>
        <p:xfrm>
          <a:off x="741363" y="3221038"/>
          <a:ext cx="11090275" cy="2553018"/>
        </p:xfrm>
        <a:graphic>
          <a:graphicData uri="http://schemas.openxmlformats.org/drawingml/2006/table">
            <a:tbl>
              <a:tblPr/>
              <a:tblGrid>
                <a:gridCol w="1751012"/>
                <a:gridCol w="2260600"/>
                <a:gridCol w="2263775"/>
                <a:gridCol w="2538413"/>
                <a:gridCol w="2276475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  <a:sym typeface="GillSans" pitchFamily="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Scotland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England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Northern Ireland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Wales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charset="0"/>
                          <a:cs typeface="Times New Roman" pitchFamily="18" charset="0"/>
                          <a:sym typeface="GillSans" pitchFamily="112" charset="0"/>
                        </a:rPr>
                        <a:t>Mover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70.1%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75.7%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76.7%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44.2%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  <a:sym typeface="GillSans" pitchFamily="112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charset="0"/>
                          <a:cs typeface="Times New Roman" pitchFamily="18" charset="0"/>
                          <a:sym typeface="GillSans" pitchFamily="112" charset="0"/>
                        </a:rPr>
                        <a:t>Stayer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  <a:sym typeface="GillSans" pitchFamily="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59.7%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61.1%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50.8%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 pitchFamily="112" charset="-128"/>
                        </a:rPr>
                        <a:t>56.7%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 pitchFamily="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270000" y="2233613"/>
            <a:ext cx="10464800" cy="1285875"/>
          </a:xfrm>
        </p:spPr>
        <p:txBody>
          <a:bodyPr/>
          <a:lstStyle/>
          <a:p>
            <a:r>
              <a:rPr lang="en-GB" sz="2400" i="1" smtClean="0"/>
              <a:t>ESRC Grant: “Higher Education, Over-education and Migration”,</a:t>
            </a:r>
            <a:endParaRPr lang="en-GB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ext Box 2"/>
          <p:cNvSpPr txBox="1">
            <a:spLocks/>
          </p:cNvSpPr>
          <p:nvPr/>
        </p:nvSpPr>
        <p:spPr bwMode="auto">
          <a:xfrm>
            <a:off x="573088" y="733425"/>
            <a:ext cx="7972425" cy="738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200">
                <a:latin typeface="Times New Roman" pitchFamily="18" charset="0"/>
                <a:cs typeface="Times New Roman" pitchFamily="18" charset="0"/>
              </a:rPr>
              <a:t>Conclusions?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hape"/>
          <p:cNvGraphicFramePr>
            <a:graphicFrameLocks noGrp="1"/>
          </p:cNvGraphicFramePr>
          <p:nvPr/>
        </p:nvGraphicFramePr>
        <p:xfrm>
          <a:off x="1869604" y="1853729"/>
          <a:ext cx="9265591" cy="6046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1789112" y="2019300"/>
          <a:ext cx="9426575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30275" y="1376363"/>
          <a:ext cx="11787188" cy="7519035"/>
        </p:xfrm>
        <a:graphic>
          <a:graphicData uri="http://schemas.openxmlformats.org/drawingml/2006/table">
            <a:tbl>
              <a:tblPr/>
              <a:tblGrid>
                <a:gridCol w="5610225"/>
                <a:gridCol w="2990850"/>
                <a:gridCol w="3186113"/>
              </a:tblGrid>
              <a:tr h="16668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Table 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Percentage Growth Rates of Various Higher Education Student Groups,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1994/95-2007/08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Type of Student: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UK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Full-time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26.2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37.5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Part-time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99.6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68.3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Under-graduates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38.1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46.5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Post-graduates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51.5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49.4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Foreign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100.4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108.8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Science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55.7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66.4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Non-science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30.3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36.2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All students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41.2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47.1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  <a:sym typeface="GillSans"/>
                        </a:rPr>
                        <a:t>Source: Higher Education Statistical Agency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  <a:sym typeface="GillSan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719" name="Rectangle 1"/>
          <p:cNvSpPr>
            <a:spLocks noChangeArrowheads="1"/>
          </p:cNvSpPr>
          <p:nvPr/>
        </p:nvSpPr>
        <p:spPr bwMode="auto">
          <a:xfrm>
            <a:off x="0" y="1447800"/>
            <a:ext cx="130048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altLang="zh-CN" sz="12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>
              <a:cs typeface="ヒラギノ角ゴ Pro W3"/>
            </a:endParaRPr>
          </a:p>
          <a:p>
            <a:pPr eaLnBrk="0" hangingPunct="0"/>
            <a:r>
              <a:rPr lang="en-US" altLang="zh-CN" sz="12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>
              <a:cs typeface="ヒラギノ角ゴ Pro W3"/>
            </a:endParaRPr>
          </a:p>
          <a:p>
            <a:pPr eaLnBrk="0" hangingPunct="0"/>
            <a:endParaRPr lang="en-US" altLang="zh-CN">
              <a:cs typeface="ヒラギノ角ゴ Pro W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87" name="Group 67"/>
          <p:cNvGraphicFramePr>
            <a:graphicFrameLocks noGrp="1"/>
          </p:cNvGraphicFramePr>
          <p:nvPr/>
        </p:nvGraphicFramePr>
        <p:xfrm>
          <a:off x="1644650" y="1573213"/>
          <a:ext cx="9610725" cy="7515162"/>
        </p:xfrm>
        <a:graphic>
          <a:graphicData uri="http://schemas.openxmlformats.org/drawingml/2006/table">
            <a:tbl>
              <a:tblPr/>
              <a:tblGrid>
                <a:gridCol w="2727325"/>
                <a:gridCol w="1720850"/>
                <a:gridCol w="1720850"/>
                <a:gridCol w="1720850"/>
                <a:gridCol w="1720850"/>
              </a:tblGrid>
              <a:tr h="128428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Table 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Domicile of Students at British and Scottish and UK Higher Education Institutes,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2007/08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UK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Place of domicile: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Numbers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Numbers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  <a:sym typeface="GillSans"/>
                        </a:rPr>
                        <a:t>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Scotland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175,110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7.6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148,460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70.6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England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1,615,340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70.0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21,755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10.4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Northern Ireland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62,290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2.7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4,800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2.3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Wales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101,970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4.4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675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Foreign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341,790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14.8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33,895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16.1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UK unknown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9,590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605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0.3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All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2,306,090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100.0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210,190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ヒラギノ角ゴ Pro W3"/>
                        <a:sym typeface="GillSan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ヒラギノ角ゴ Pro W3"/>
                          <a:sym typeface="GillSans"/>
                        </a:rPr>
                        <a:t>100.0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ヒラギノ角ゴ Pro W3"/>
                        <a:cs typeface="Times New Roman" pitchFamily="18" charset="0"/>
                        <a:sym typeface="GillSan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ヒラギノ角ゴ Pro W3"/>
                          <a:cs typeface="Times New Roman" pitchFamily="18" charset="0"/>
                          <a:sym typeface="GillSans"/>
                        </a:rPr>
                        <a:t>Source:  Higher Education Statistical Agency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  <a:sym typeface="GillSans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1868487" y="2071687"/>
          <a:ext cx="9267825" cy="561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Sans" pitchFamily="112" charset="0"/>
            <a:ea typeface="ヒラギノ角ゴ Pro W3" pitchFamily="112" charset="-128"/>
            <a:sym typeface="GillSans" pitchFamily="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Sans" pitchFamily="112" charset="0"/>
            <a:ea typeface="ヒラギノ角ゴ Pro W3" pitchFamily="112" charset="-128"/>
            <a:sym typeface="GillSans" pitchFamily="11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4013</TotalTime>
  <Pages>0</Pages>
  <Words>1618</Words>
  <Characters>0</Characters>
  <Application>Microsoft Office PowerPoint</Application>
  <PresentationFormat>Custom</PresentationFormat>
  <Lines>0</Lines>
  <Paragraphs>748</Paragraphs>
  <Slides>40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Title &amp; Subtitle</vt:lpstr>
      <vt:lpstr>Worksheet</vt:lpstr>
      <vt:lpstr> </vt:lpstr>
      <vt:lpstr>Slide 2</vt:lpstr>
      <vt:lpstr>Slide 3</vt:lpstr>
      <vt:lpstr>ESRC Grant: “Higher Education, Over-education and Migration”,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Relationship between migration and getting a “graduate job” </vt:lpstr>
      <vt:lpstr>Slide 31</vt:lpstr>
      <vt:lpstr>Slide 32</vt:lpstr>
      <vt:lpstr>Slide 33</vt:lpstr>
      <vt:lpstr>2002-2003 Cohort of graduates </vt:lpstr>
      <vt:lpstr>Slide 35</vt:lpstr>
      <vt:lpstr>Slide 36</vt:lpstr>
      <vt:lpstr>Slide 37</vt:lpstr>
      <vt:lpstr>Slide 38</vt:lpstr>
      <vt:lpstr>Slide 39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Alessandra</dc:creator>
  <cp:lastModifiedBy>R.E.Wright</cp:lastModifiedBy>
  <cp:revision>271</cp:revision>
  <dcterms:modified xsi:type="dcterms:W3CDTF">2010-03-04T16:10:41Z</dcterms:modified>
</cp:coreProperties>
</file>